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62" r:id="rId4"/>
    <p:sldId id="263" r:id="rId5"/>
    <p:sldId id="266" r:id="rId6"/>
    <p:sldId id="267" r:id="rId7"/>
    <p:sldId id="268" r:id="rId8"/>
    <p:sldId id="269" r:id="rId9"/>
    <p:sldId id="265" r:id="rId10"/>
    <p:sldId id="270" r:id="rId11"/>
    <p:sldId id="271" r:id="rId12"/>
    <p:sldId id="272" r:id="rId13"/>
    <p:sldId id="273" r:id="rId14"/>
    <p:sldId id="284" r:id="rId15"/>
    <p:sldId id="274" r:id="rId16"/>
    <p:sldId id="275" r:id="rId17"/>
    <p:sldId id="276" r:id="rId18"/>
    <p:sldId id="277" r:id="rId19"/>
    <p:sldId id="278" r:id="rId20"/>
    <p:sldId id="279" r:id="rId21"/>
    <p:sldId id="280" r:id="rId22"/>
    <p:sldId id="281" r:id="rId23"/>
    <p:sldId id="282" r:id="rId24"/>
    <p:sldId id="283" r:id="rId2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90"/>
    <a:srgbClr val="717171"/>
    <a:srgbClr val="C92D70"/>
    <a:srgbClr val="D10074"/>
    <a:srgbClr val="C42E9D"/>
    <a:srgbClr val="CFCFCF"/>
    <a:srgbClr val="D6D6D6"/>
    <a:srgbClr val="D4D4D4"/>
    <a:srgbClr val="D3D3D3"/>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9" autoAdjust="0"/>
    <p:restoredTop sz="94660"/>
  </p:normalViewPr>
  <p:slideViewPr>
    <p:cSldViewPr>
      <p:cViewPr varScale="1">
        <p:scale>
          <a:sx n="109" d="100"/>
          <a:sy n="109" d="100"/>
        </p:scale>
        <p:origin x="168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F295D-7889-4EBD-8E80-1C32666C536F}" type="datetimeFigureOut">
              <a:rPr lang="cs-CZ" smtClean="0"/>
              <a:t>30.10.2017</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112D5-A4ED-4F27-AF73-A8DF5BEA6A13}" type="slidenum">
              <a:rPr lang="cs-CZ" smtClean="0"/>
              <a:t>‹#›</a:t>
            </a:fld>
            <a:endParaRPr lang="cs-CZ"/>
          </a:p>
        </p:txBody>
      </p:sp>
    </p:spTree>
    <p:extLst>
      <p:ext uri="{BB962C8B-B14F-4D97-AF65-F5344CB8AC3E}">
        <p14:creationId xmlns:p14="http://schemas.microsoft.com/office/powerpoint/2010/main" val="310447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8</a:t>
            </a:fld>
            <a:endParaRPr lang="cs-CZ"/>
          </a:p>
        </p:txBody>
      </p:sp>
    </p:spTree>
    <p:extLst>
      <p:ext uri="{BB962C8B-B14F-4D97-AF65-F5344CB8AC3E}">
        <p14:creationId xmlns:p14="http://schemas.microsoft.com/office/powerpoint/2010/main" val="714344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19</a:t>
            </a:fld>
            <a:endParaRPr lang="cs-CZ"/>
          </a:p>
        </p:txBody>
      </p:sp>
    </p:spTree>
    <p:extLst>
      <p:ext uri="{BB962C8B-B14F-4D97-AF65-F5344CB8AC3E}">
        <p14:creationId xmlns:p14="http://schemas.microsoft.com/office/powerpoint/2010/main" val="391605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20</a:t>
            </a:fld>
            <a:endParaRPr lang="cs-CZ"/>
          </a:p>
        </p:txBody>
      </p:sp>
    </p:spTree>
    <p:extLst>
      <p:ext uri="{BB962C8B-B14F-4D97-AF65-F5344CB8AC3E}">
        <p14:creationId xmlns:p14="http://schemas.microsoft.com/office/powerpoint/2010/main" val="232343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21</a:t>
            </a:fld>
            <a:endParaRPr lang="cs-CZ"/>
          </a:p>
        </p:txBody>
      </p:sp>
    </p:spTree>
    <p:extLst>
      <p:ext uri="{BB962C8B-B14F-4D97-AF65-F5344CB8AC3E}">
        <p14:creationId xmlns:p14="http://schemas.microsoft.com/office/powerpoint/2010/main" val="259989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22</a:t>
            </a:fld>
            <a:endParaRPr lang="cs-CZ"/>
          </a:p>
        </p:txBody>
      </p:sp>
    </p:spTree>
    <p:extLst>
      <p:ext uri="{BB962C8B-B14F-4D97-AF65-F5344CB8AC3E}">
        <p14:creationId xmlns:p14="http://schemas.microsoft.com/office/powerpoint/2010/main" val="472451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23</a:t>
            </a:fld>
            <a:endParaRPr lang="cs-CZ"/>
          </a:p>
        </p:txBody>
      </p:sp>
    </p:spTree>
    <p:extLst>
      <p:ext uri="{BB962C8B-B14F-4D97-AF65-F5344CB8AC3E}">
        <p14:creationId xmlns:p14="http://schemas.microsoft.com/office/powerpoint/2010/main" val="4261360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24</a:t>
            </a:fld>
            <a:endParaRPr lang="cs-CZ"/>
          </a:p>
        </p:txBody>
      </p:sp>
    </p:spTree>
    <p:extLst>
      <p:ext uri="{BB962C8B-B14F-4D97-AF65-F5344CB8AC3E}">
        <p14:creationId xmlns:p14="http://schemas.microsoft.com/office/powerpoint/2010/main" val="364172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11</a:t>
            </a:fld>
            <a:endParaRPr lang="cs-CZ"/>
          </a:p>
        </p:txBody>
      </p:sp>
    </p:spTree>
    <p:extLst>
      <p:ext uri="{BB962C8B-B14F-4D97-AF65-F5344CB8AC3E}">
        <p14:creationId xmlns:p14="http://schemas.microsoft.com/office/powerpoint/2010/main" val="413745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12</a:t>
            </a:fld>
            <a:endParaRPr lang="cs-CZ"/>
          </a:p>
        </p:txBody>
      </p:sp>
    </p:spTree>
    <p:extLst>
      <p:ext uri="{BB962C8B-B14F-4D97-AF65-F5344CB8AC3E}">
        <p14:creationId xmlns:p14="http://schemas.microsoft.com/office/powerpoint/2010/main" val="161961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13</a:t>
            </a:fld>
            <a:endParaRPr lang="cs-CZ"/>
          </a:p>
        </p:txBody>
      </p:sp>
    </p:spTree>
    <p:extLst>
      <p:ext uri="{BB962C8B-B14F-4D97-AF65-F5344CB8AC3E}">
        <p14:creationId xmlns:p14="http://schemas.microsoft.com/office/powerpoint/2010/main" val="3884680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14</a:t>
            </a:fld>
            <a:endParaRPr lang="cs-CZ"/>
          </a:p>
        </p:txBody>
      </p:sp>
    </p:spTree>
    <p:extLst>
      <p:ext uri="{BB962C8B-B14F-4D97-AF65-F5344CB8AC3E}">
        <p14:creationId xmlns:p14="http://schemas.microsoft.com/office/powerpoint/2010/main" val="31413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15</a:t>
            </a:fld>
            <a:endParaRPr lang="cs-CZ"/>
          </a:p>
        </p:txBody>
      </p:sp>
    </p:spTree>
    <p:extLst>
      <p:ext uri="{BB962C8B-B14F-4D97-AF65-F5344CB8AC3E}">
        <p14:creationId xmlns:p14="http://schemas.microsoft.com/office/powerpoint/2010/main" val="52563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16</a:t>
            </a:fld>
            <a:endParaRPr lang="cs-CZ"/>
          </a:p>
        </p:txBody>
      </p:sp>
    </p:spTree>
    <p:extLst>
      <p:ext uri="{BB962C8B-B14F-4D97-AF65-F5344CB8AC3E}">
        <p14:creationId xmlns:p14="http://schemas.microsoft.com/office/powerpoint/2010/main" val="78364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17</a:t>
            </a:fld>
            <a:endParaRPr lang="cs-CZ"/>
          </a:p>
        </p:txBody>
      </p:sp>
    </p:spTree>
    <p:extLst>
      <p:ext uri="{BB962C8B-B14F-4D97-AF65-F5344CB8AC3E}">
        <p14:creationId xmlns:p14="http://schemas.microsoft.com/office/powerpoint/2010/main" val="281414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C8112D5-A4ED-4F27-AF73-A8DF5BEA6A13}" type="slidenum">
              <a:rPr lang="cs-CZ" smtClean="0"/>
              <a:t>18</a:t>
            </a:fld>
            <a:endParaRPr lang="cs-CZ"/>
          </a:p>
        </p:txBody>
      </p:sp>
    </p:spTree>
    <p:extLst>
      <p:ext uri="{BB962C8B-B14F-4D97-AF65-F5344CB8AC3E}">
        <p14:creationId xmlns:p14="http://schemas.microsoft.com/office/powerpoint/2010/main" val="389523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EE6065F-7025-45EC-BE96-972AA040AB6C}" type="datetimeFigureOut">
              <a:rPr lang="cs-CZ" smtClean="0"/>
              <a:t>30.10.2017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202401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EE6065F-7025-45EC-BE96-972AA040AB6C}" type="datetimeFigureOut">
              <a:rPr lang="cs-CZ" smtClean="0"/>
              <a:t>30.10.2017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405362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EE6065F-7025-45EC-BE96-972AA040AB6C}" type="datetimeFigureOut">
              <a:rPr lang="cs-CZ" smtClean="0"/>
              <a:t>30.10.2017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429214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EE6065F-7025-45EC-BE96-972AA040AB6C}" type="datetimeFigureOut">
              <a:rPr lang="cs-CZ" smtClean="0"/>
              <a:t>30.10.2017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309440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EE6065F-7025-45EC-BE96-972AA040AB6C}" type="datetimeFigureOut">
              <a:rPr lang="cs-CZ" smtClean="0"/>
              <a:t>30.10.2017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990576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EE6065F-7025-45EC-BE96-972AA040AB6C}" type="datetimeFigureOut">
              <a:rPr lang="cs-CZ" smtClean="0"/>
              <a:t>30.10.2017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384717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EE6065F-7025-45EC-BE96-972AA040AB6C}" type="datetimeFigureOut">
              <a:rPr lang="cs-CZ" smtClean="0"/>
              <a:t>30.10.2017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341432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EE6065F-7025-45EC-BE96-972AA040AB6C}" type="datetimeFigureOut">
              <a:rPr lang="cs-CZ" smtClean="0"/>
              <a:t>30.10.2017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240827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EE6065F-7025-45EC-BE96-972AA040AB6C}" type="datetimeFigureOut">
              <a:rPr lang="cs-CZ" smtClean="0"/>
              <a:t>30.10.2017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91193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EE6065F-7025-45EC-BE96-972AA040AB6C}" type="datetimeFigureOut">
              <a:rPr lang="cs-CZ" smtClean="0"/>
              <a:t>30.10.2017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1131351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EE6065F-7025-45EC-BE96-972AA040AB6C}" type="datetimeFigureOut">
              <a:rPr lang="cs-CZ" smtClean="0"/>
              <a:t>30.10.2017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3104FF9-26D7-4F9D-B9D7-90F8798E582B}" type="slidenum">
              <a:rPr lang="cs-CZ" smtClean="0"/>
              <a:t>‹#›</a:t>
            </a:fld>
            <a:endParaRPr lang="cs-CZ"/>
          </a:p>
        </p:txBody>
      </p:sp>
    </p:spTree>
    <p:extLst>
      <p:ext uri="{BB962C8B-B14F-4D97-AF65-F5344CB8AC3E}">
        <p14:creationId xmlns:p14="http://schemas.microsoft.com/office/powerpoint/2010/main" val="397864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6065F-7025-45EC-BE96-972AA040AB6C}" type="datetimeFigureOut">
              <a:rPr lang="cs-CZ" smtClean="0"/>
              <a:t>30.10.2017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04FF9-26D7-4F9D-B9D7-90F8798E582B}" type="slidenum">
              <a:rPr lang="cs-CZ" smtClean="0"/>
              <a:t>‹#›</a:t>
            </a:fld>
            <a:endParaRPr lang="cs-CZ"/>
          </a:p>
        </p:txBody>
      </p:sp>
    </p:spTree>
    <p:extLst>
      <p:ext uri="{BB962C8B-B14F-4D97-AF65-F5344CB8AC3E}">
        <p14:creationId xmlns:p14="http://schemas.microsoft.com/office/powerpoint/2010/main" val="3909375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cz/url?sa=i&amp;rct=j&amp;q=%C4%8Dsob&amp;source=images&amp;cd=&amp;cad=rja&amp;docid=U7dDNajABQC8QM&amp;tbnid=dv3GqLhy8Kz5iM:&amp;ved=0CAUQjRw&amp;url=http://tema.novinky.cz/csob&amp;ei=T0RIUZ7lFYLOOMmJgbgP&amp;bvm=bv.43828540,d.bGE&amp;psig=AFQjCNGtifa6QqslAUdl30Tp4K8enevecw&amp;ust=1363776973475204" TargetMode="External"/><Relationship Id="rId13" Type="http://schemas.openxmlformats.org/officeDocument/2006/relationships/image" Target="../media/image51.jpe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hyperlink" Target="http://www.google.cz/url?sa=i&amp;rct=j&amp;q=robrt+bosch&amp;source=images&amp;cd=&amp;cad=rja&amp;docid=jnXoBjFTymmcSM&amp;tbnid=Itsmli68Fhc95M:&amp;ved=0CAUQjRw&amp;url=http://www.autobenex.cz/cs/sortiment/3-dieselove-komponenty&amp;ei=MERIUZPZKMTkOuvPgKAB&amp;bvm=bv.43828540,d.bGE&amp;psig=AFQjCNFvH9NGT_j5A0osJi2gW2Fn15T_9A&amp;ust=136377693991922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jpeg"/><Relationship Id="rId15" Type="http://schemas.openxmlformats.org/officeDocument/2006/relationships/image" Target="../media/image1.jpeg"/><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48.jpeg"/><Relationship Id="rId1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hyperlink" Target="http://www.ef.jcu.c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mailto:international@ef.jcu.c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slideLayout" Target="../slideLayouts/slideLayout2.xml"/><Relationship Id="rId6" Type="http://schemas.openxmlformats.org/officeDocument/2006/relationships/image" Target="../media/image11.wmf"/><Relationship Id="rId11" Type="http://schemas.openxmlformats.org/officeDocument/2006/relationships/image" Target="../media/image16.jpeg"/><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pic>
        <p:nvPicPr>
          <p:cNvPr id="4"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165" y="260648"/>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3"/>
          <p:cNvSpPr>
            <a:spLocks noChangeArrowheads="1"/>
          </p:cNvSpPr>
          <p:nvPr/>
        </p:nvSpPr>
        <p:spPr bwMode="auto">
          <a:xfrm>
            <a:off x="0" y="1725613"/>
            <a:ext cx="9144000" cy="1677987"/>
          </a:xfrm>
          <a:prstGeom prst="rect">
            <a:avLst/>
          </a:prstGeom>
          <a:solidFill>
            <a:srgbClr val="D1007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p>
            <a:endParaRPr lang="cs-CZ"/>
          </a:p>
        </p:txBody>
      </p:sp>
      <p:sp>
        <p:nvSpPr>
          <p:cNvPr id="6" name="Rectangle 2"/>
          <p:cNvSpPr txBox="1">
            <a:spLocks noChangeArrowheads="1"/>
          </p:cNvSpPr>
          <p:nvPr/>
        </p:nvSpPr>
        <p:spPr>
          <a:xfrm>
            <a:off x="299165" y="1830686"/>
            <a:ext cx="8449299" cy="17021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a:solidFill>
                  <a:schemeClr val="bg1"/>
                </a:solidFill>
                <a:latin typeface="Calibri" pitchFamily="34" charset="0"/>
              </a:rPr>
              <a:t>学</a:t>
            </a:r>
            <a:r>
              <a:rPr lang="zh-CN" altLang="en-US" dirty="0" smtClean="0">
                <a:solidFill>
                  <a:schemeClr val="bg1"/>
                </a:solidFill>
                <a:latin typeface="Calibri" pitchFamily="34" charset="0"/>
              </a:rPr>
              <a:t>习信息</a:t>
            </a:r>
            <a:endParaRPr lang="cs-CZ" dirty="0">
              <a:solidFill>
                <a:schemeClr val="bg1"/>
              </a:solidFill>
              <a:latin typeface="Calibri" pitchFamily="34" charset="0"/>
            </a:endParaRPr>
          </a:p>
        </p:txBody>
      </p:sp>
      <p:sp>
        <p:nvSpPr>
          <p:cNvPr id="9" name="Obdélník 3"/>
          <p:cNvSpPr>
            <a:spLocks noChangeArrowheads="1"/>
          </p:cNvSpPr>
          <p:nvPr/>
        </p:nvSpPr>
        <p:spPr bwMode="auto">
          <a:xfrm>
            <a:off x="0" y="3403600"/>
            <a:ext cx="9144000" cy="1677988"/>
          </a:xfrm>
          <a:prstGeom prst="rect">
            <a:avLst/>
          </a:prstGeom>
          <a:solidFill>
            <a:schemeClr val="bg1">
              <a:lumMod val="75000"/>
            </a:schemeClr>
          </a:solidFill>
          <a:ln>
            <a:noFill/>
          </a:ln>
        </p:spPr>
        <p:txBody>
          <a:bodyPr wrap="none"/>
          <a:lstStyle/>
          <a:p>
            <a:r>
              <a:rPr lang="zh-CN" altLang="en-US" sz="2800" dirty="0" smtClean="0">
                <a:solidFill>
                  <a:schemeClr val="bg1"/>
                </a:solidFill>
                <a:latin typeface="Calibri" pitchFamily="34" charset="0"/>
              </a:rPr>
              <a:t>经济学院</a:t>
            </a:r>
            <a:endParaRPr lang="en-US" altLang="zh-CN" sz="2800" dirty="0" smtClean="0">
              <a:solidFill>
                <a:schemeClr val="bg1"/>
              </a:solidFill>
              <a:latin typeface="Calibri" pitchFamily="34" charset="0"/>
            </a:endParaRPr>
          </a:p>
          <a:p>
            <a:r>
              <a:rPr lang="zh-CN" altLang="en-US" sz="2800" dirty="0">
                <a:solidFill>
                  <a:schemeClr val="bg1"/>
                </a:solidFill>
                <a:latin typeface="Calibri" pitchFamily="34" charset="0"/>
              </a:rPr>
              <a:t>捷</a:t>
            </a:r>
            <a:r>
              <a:rPr lang="zh-CN" altLang="en-US" sz="2800" dirty="0" smtClean="0">
                <a:solidFill>
                  <a:schemeClr val="bg1"/>
                </a:solidFill>
                <a:latin typeface="Calibri" pitchFamily="34" charset="0"/>
              </a:rPr>
              <a:t>克</a:t>
            </a:r>
            <a:r>
              <a:rPr lang="en-US" altLang="zh-CN" sz="2800" dirty="0" smtClean="0">
                <a:solidFill>
                  <a:schemeClr val="bg1"/>
                </a:solidFill>
                <a:latin typeface="Calibri" pitchFamily="34" charset="0"/>
              </a:rPr>
              <a:t>.</a:t>
            </a:r>
            <a:r>
              <a:rPr lang="zh-CN" altLang="en-US" sz="2800" dirty="0" smtClean="0">
                <a:solidFill>
                  <a:schemeClr val="bg1"/>
                </a:solidFill>
                <a:latin typeface="Calibri" pitchFamily="34" charset="0"/>
              </a:rPr>
              <a:t>布杰约维采南波西米亚大学</a:t>
            </a:r>
            <a:endParaRPr lang="en-US" altLang="zh-CN" sz="2800" dirty="0" smtClean="0">
              <a:solidFill>
                <a:schemeClr val="bg1"/>
              </a:solidFill>
              <a:latin typeface="Calibri" pitchFamily="34" charset="0"/>
            </a:endParaRPr>
          </a:p>
          <a:p>
            <a:r>
              <a:rPr lang="zh-CN" altLang="en-US" sz="2800" dirty="0">
                <a:solidFill>
                  <a:schemeClr val="bg1"/>
                </a:solidFill>
                <a:latin typeface="Calibri" pitchFamily="34" charset="0"/>
              </a:rPr>
              <a:t>捷</a:t>
            </a:r>
            <a:r>
              <a:rPr lang="zh-CN" altLang="en-US" sz="2800" dirty="0" smtClean="0">
                <a:solidFill>
                  <a:schemeClr val="bg1"/>
                </a:solidFill>
                <a:latin typeface="Calibri" pitchFamily="34" charset="0"/>
              </a:rPr>
              <a:t>克共和国</a:t>
            </a:r>
            <a:endParaRPr lang="cs-CZ" sz="2800" dirty="0">
              <a:solidFill>
                <a:schemeClr val="bg1"/>
              </a:solidFill>
              <a:latin typeface="Calibri" pitchFamily="34" charset="0"/>
            </a:endParaRPr>
          </a:p>
        </p:txBody>
      </p:sp>
    </p:spTree>
    <p:extLst>
      <p:ext uri="{BB962C8B-B14F-4D97-AF65-F5344CB8AC3E}">
        <p14:creationId xmlns:p14="http://schemas.microsoft.com/office/powerpoint/2010/main" val="2682490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1000"/>
            <a:ext cx="7344816"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smtClean="0">
                <a:solidFill>
                  <a:srgbClr val="D10074"/>
                </a:solidFill>
              </a:rPr>
              <a:t>经济学院</a:t>
            </a:r>
            <a:endParaRPr lang="cs-CZ" sz="3600" dirty="0">
              <a:solidFill>
                <a:srgbClr val="D10074"/>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Zástupný symbol pro obsah 8"/>
          <p:cNvSpPr txBox="1">
            <a:spLocks/>
          </p:cNvSpPr>
          <p:nvPr/>
        </p:nvSpPr>
        <p:spPr>
          <a:xfrm>
            <a:off x="611560" y="903040"/>
            <a:ext cx="8278812" cy="5461000"/>
          </a:xfrm>
          <a:prstGeom prst="rect">
            <a:avLst/>
          </a:prstGeom>
        </p:spPr>
        <p:txBody>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SzPct val="75000"/>
              <a:defRPr/>
            </a:pPr>
            <a:endParaRPr lang="cs-CZ" dirty="0" smtClean="0"/>
          </a:p>
          <a:p>
            <a:pPr marL="514350" indent="-514350">
              <a:defRPr/>
            </a:pPr>
            <a:endParaRPr lang="cs-CZ" dirty="0" smtClean="0">
              <a:ea typeface="Calibri" pitchFamily="32" charset="0"/>
              <a:cs typeface="Times New Roman" pitchFamily="16" charset="0"/>
            </a:endParaRPr>
          </a:p>
          <a:p>
            <a:pPr marL="514350" indent="-514350">
              <a:buClr>
                <a:srgbClr val="909090"/>
              </a:buClr>
              <a:buFont typeface="Arial" pitchFamily="34" charset="0"/>
              <a:buChar char="•"/>
              <a:defRPr/>
            </a:pPr>
            <a:r>
              <a:rPr lang="zh-CN" altLang="en-US" dirty="0">
                <a:solidFill>
                  <a:srgbClr val="717171"/>
                </a:solidFill>
                <a:latin typeface="Georgia" panose="02040502050405020303" pitchFamily="18" charset="0"/>
                <a:cs typeface="Times New Roman" pitchFamily="16" charset="0"/>
              </a:rPr>
              <a:t>成</a:t>
            </a:r>
            <a:r>
              <a:rPr lang="zh-CN" altLang="en-US" dirty="0" smtClean="0">
                <a:solidFill>
                  <a:srgbClr val="717171"/>
                </a:solidFill>
                <a:latin typeface="Georgia" panose="02040502050405020303" pitchFamily="18" charset="0"/>
                <a:cs typeface="Times New Roman" pitchFamily="16" charset="0"/>
              </a:rPr>
              <a:t>立于</a:t>
            </a:r>
            <a:r>
              <a:rPr lang="cs-CZ" dirty="0" smtClean="0">
                <a:solidFill>
                  <a:srgbClr val="717171"/>
                </a:solidFill>
                <a:latin typeface="Georgia" panose="02040502050405020303" pitchFamily="18" charset="0"/>
                <a:ea typeface="Calibri" pitchFamily="32" charset="0"/>
                <a:cs typeface="Times New Roman" pitchFamily="16" charset="0"/>
              </a:rPr>
              <a:t>2007</a:t>
            </a:r>
            <a:r>
              <a:rPr lang="zh-CN" altLang="en-US" dirty="0" smtClean="0">
                <a:solidFill>
                  <a:srgbClr val="717171"/>
                </a:solidFill>
                <a:latin typeface="Georgia" panose="02040502050405020303" pitchFamily="18" charset="0"/>
                <a:ea typeface="Calibri" pitchFamily="32" charset="0"/>
                <a:cs typeface="Times New Roman" pitchFamily="16" charset="0"/>
              </a:rPr>
              <a:t>年</a:t>
            </a:r>
            <a:endParaRPr lang="cs-CZ" dirty="0" smtClean="0">
              <a:solidFill>
                <a:srgbClr val="717171"/>
              </a:solidFill>
              <a:latin typeface="Georgia" panose="02040502050405020303" pitchFamily="18" charset="0"/>
              <a:ea typeface="Calibri" pitchFamily="32" charset="0"/>
              <a:cs typeface="Times New Roman" pitchFamily="16" charset="0"/>
            </a:endParaRPr>
          </a:p>
          <a:p>
            <a:pPr marL="514350" indent="-514350">
              <a:buClr>
                <a:srgbClr val="909090"/>
              </a:buClr>
              <a:buFont typeface="Arial" pitchFamily="34" charset="0"/>
              <a:buChar char="•"/>
              <a:defRPr/>
            </a:pPr>
            <a:r>
              <a:rPr lang="en-GB" dirty="0" smtClean="0">
                <a:solidFill>
                  <a:srgbClr val="717171"/>
                </a:solidFill>
                <a:latin typeface="Georgia" panose="02040502050405020303" pitchFamily="18" charset="0"/>
                <a:ea typeface="Calibri" pitchFamily="32" charset="0"/>
                <a:cs typeface="Calibri" pitchFamily="32" charset="0"/>
              </a:rPr>
              <a:t>8 </a:t>
            </a:r>
            <a:r>
              <a:rPr lang="zh-CN" altLang="en-US" dirty="0" smtClean="0">
                <a:solidFill>
                  <a:srgbClr val="717171"/>
                </a:solidFill>
                <a:latin typeface="Georgia" panose="02040502050405020303" pitchFamily="18" charset="0"/>
                <a:ea typeface="Calibri" pitchFamily="32" charset="0"/>
                <a:cs typeface="Calibri" pitchFamily="32" charset="0"/>
              </a:rPr>
              <a:t>个部门</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cs-CZ" dirty="0" smtClean="0">
                <a:solidFill>
                  <a:srgbClr val="717171"/>
                </a:solidFill>
                <a:latin typeface="Georgia" panose="02040502050405020303" pitchFamily="18" charset="0"/>
                <a:ea typeface="Calibri" pitchFamily="32" charset="0"/>
                <a:cs typeface="Calibri" pitchFamily="32" charset="0"/>
              </a:rPr>
              <a:t>12 </a:t>
            </a:r>
            <a:r>
              <a:rPr lang="zh-CN" altLang="en-US" dirty="0" smtClean="0">
                <a:solidFill>
                  <a:srgbClr val="717171"/>
                </a:solidFill>
                <a:latin typeface="Georgia" panose="02040502050405020303" pitchFamily="18" charset="0"/>
                <a:cs typeface="Times New Roman" pitchFamily="16" charset="0"/>
              </a:rPr>
              <a:t>个专业</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zh-CN" altLang="en-US" dirty="0">
                <a:solidFill>
                  <a:srgbClr val="717171"/>
                </a:solidFill>
                <a:latin typeface="Georgia" panose="02040502050405020303" pitchFamily="18" charset="0"/>
                <a:cs typeface="Times New Roman" pitchFamily="16" charset="0"/>
              </a:rPr>
              <a:t>本</a:t>
            </a:r>
            <a:r>
              <a:rPr lang="zh-CN" altLang="en-US" dirty="0" smtClean="0">
                <a:solidFill>
                  <a:srgbClr val="717171"/>
                </a:solidFill>
                <a:latin typeface="Georgia" panose="02040502050405020303" pitchFamily="18" charset="0"/>
                <a:cs typeface="Times New Roman" pitchFamily="16" charset="0"/>
              </a:rPr>
              <a:t>科，研究生，博士学位</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en-GB" dirty="0" smtClean="0">
                <a:solidFill>
                  <a:srgbClr val="717171"/>
                </a:solidFill>
                <a:latin typeface="Georgia" panose="02040502050405020303" pitchFamily="18" charset="0"/>
                <a:ea typeface="Calibri" pitchFamily="32" charset="0"/>
                <a:cs typeface="Calibri" pitchFamily="32" charset="0"/>
              </a:rPr>
              <a:t>1 </a:t>
            </a:r>
            <a:r>
              <a:rPr lang="cs-CZ" dirty="0" smtClean="0">
                <a:solidFill>
                  <a:srgbClr val="717171"/>
                </a:solidFill>
                <a:latin typeface="Georgia" panose="02040502050405020303" pitchFamily="18" charset="0"/>
                <a:ea typeface="Calibri" pitchFamily="32" charset="0"/>
                <a:cs typeface="Calibri" pitchFamily="32" charset="0"/>
              </a:rPr>
              <a:t>6</a:t>
            </a:r>
            <a:r>
              <a:rPr lang="en-GB" dirty="0" smtClean="0">
                <a:solidFill>
                  <a:srgbClr val="717171"/>
                </a:solidFill>
                <a:latin typeface="Georgia" panose="02040502050405020303" pitchFamily="18" charset="0"/>
                <a:ea typeface="Calibri" pitchFamily="32" charset="0"/>
                <a:cs typeface="Calibri" pitchFamily="32" charset="0"/>
              </a:rPr>
              <a:t>00 </a:t>
            </a:r>
            <a:r>
              <a:rPr lang="zh-CN" altLang="en-US" dirty="0" smtClean="0">
                <a:solidFill>
                  <a:srgbClr val="717171"/>
                </a:solidFill>
                <a:latin typeface="Georgia" panose="02040502050405020303" pitchFamily="18" charset="0"/>
                <a:ea typeface="Calibri" pitchFamily="32" charset="0"/>
                <a:cs typeface="Calibri" pitchFamily="32" charset="0"/>
              </a:rPr>
              <a:t>名学生</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en-GB" dirty="0" smtClean="0">
                <a:solidFill>
                  <a:srgbClr val="717171"/>
                </a:solidFill>
                <a:latin typeface="Georgia" panose="02040502050405020303" pitchFamily="18" charset="0"/>
                <a:ea typeface="Calibri" pitchFamily="32" charset="0"/>
                <a:cs typeface="Calibri" pitchFamily="32" charset="0"/>
              </a:rPr>
              <a:t>80 </a:t>
            </a:r>
            <a:r>
              <a:rPr lang="zh-CN" altLang="en-US" dirty="0" smtClean="0">
                <a:solidFill>
                  <a:srgbClr val="717171"/>
                </a:solidFill>
                <a:latin typeface="Georgia" panose="02040502050405020303" pitchFamily="18" charset="0"/>
                <a:ea typeface="Calibri" pitchFamily="32" charset="0"/>
                <a:cs typeface="Calibri" pitchFamily="32" charset="0"/>
              </a:rPr>
              <a:t>名教研人员</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zh-CN" altLang="en-US" dirty="0">
                <a:solidFill>
                  <a:srgbClr val="717171"/>
                </a:solidFill>
                <a:latin typeface="Georgia" panose="02040502050405020303" pitchFamily="18" charset="0"/>
                <a:cs typeface="Times New Roman" pitchFamily="16" charset="0"/>
              </a:rPr>
              <a:t>来自国外的</a:t>
            </a:r>
            <a:r>
              <a:rPr lang="en-US" altLang="zh-CN" dirty="0">
                <a:solidFill>
                  <a:srgbClr val="717171"/>
                </a:solidFill>
                <a:latin typeface="Georgia" panose="02040502050405020303" pitchFamily="18" charset="0"/>
                <a:cs typeface="Times New Roman" pitchFamily="16" charset="0"/>
              </a:rPr>
              <a:t>40</a:t>
            </a:r>
            <a:r>
              <a:rPr lang="zh-CN" altLang="en-US" dirty="0">
                <a:solidFill>
                  <a:srgbClr val="717171"/>
                </a:solidFill>
                <a:latin typeface="Georgia" panose="02040502050405020303" pitchFamily="18" charset="0"/>
                <a:cs typeface="Times New Roman" pitchFamily="16" charset="0"/>
              </a:rPr>
              <a:t>多家合作大学</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cs-CZ" dirty="0">
                <a:solidFill>
                  <a:srgbClr val="717171"/>
                </a:solidFill>
                <a:latin typeface="Georgia" panose="02040502050405020303" pitchFamily="18" charset="0"/>
                <a:cs typeface="Times New Roman" pitchFamily="16" charset="0"/>
              </a:rPr>
              <a:t>9</a:t>
            </a:r>
            <a:r>
              <a:rPr lang="cs-CZ" dirty="0" smtClean="0">
                <a:solidFill>
                  <a:srgbClr val="717171"/>
                </a:solidFill>
                <a:latin typeface="Georgia" panose="02040502050405020303" pitchFamily="18" charset="0"/>
                <a:cs typeface="Times New Roman" pitchFamily="16" charset="0"/>
              </a:rPr>
              <a:t>0 </a:t>
            </a:r>
            <a:r>
              <a:rPr lang="zh-CN" altLang="en-US" dirty="0" smtClean="0">
                <a:solidFill>
                  <a:srgbClr val="717171"/>
                </a:solidFill>
                <a:latin typeface="Georgia" panose="02040502050405020303" pitchFamily="18" charset="0"/>
                <a:cs typeface="Times New Roman" pitchFamily="16" charset="0"/>
              </a:rPr>
              <a:t>名留学生</a:t>
            </a:r>
            <a:r>
              <a:rPr lang="cs-CZ" dirty="0" smtClean="0">
                <a:solidFill>
                  <a:srgbClr val="717171"/>
                </a:solidFill>
                <a:latin typeface="Georgia" panose="02040502050405020303" pitchFamily="18" charset="0"/>
                <a:cs typeface="Times New Roman" pitchFamily="16" charset="0"/>
              </a:rPr>
              <a:t> / </a:t>
            </a:r>
            <a:r>
              <a:rPr lang="zh-CN" altLang="en-US" dirty="0">
                <a:solidFill>
                  <a:srgbClr val="717171"/>
                </a:solidFill>
                <a:latin typeface="Georgia" panose="02040502050405020303" pitchFamily="18" charset="0"/>
                <a:cs typeface="Times New Roman" pitchFamily="16" charset="0"/>
              </a:rPr>
              <a:t>学年</a:t>
            </a:r>
            <a:endParaRPr lang="cs-CZ" dirty="0" smtClean="0">
              <a:solidFill>
                <a:srgbClr val="717171"/>
              </a:solidFill>
              <a:latin typeface="Georgia" panose="02040502050405020303" pitchFamily="18" charset="0"/>
              <a:cs typeface="Times New Roman" pitchFamily="16" charset="0"/>
            </a:endParaRPr>
          </a:p>
          <a:p>
            <a:pPr marL="0" indent="0">
              <a:buFont typeface="Symbol" pitchFamily="18" charset="2"/>
              <a:buNone/>
              <a:defRPr/>
            </a:pPr>
            <a:endParaRPr lang="en-GB" dirty="0" smtClean="0">
              <a:cs typeface="Times New Roman" pitchFamily="16" charset="0"/>
            </a:endParaRPr>
          </a:p>
          <a:p>
            <a:pPr marL="303213" lvl="1" indent="0">
              <a:buSzPct val="75000"/>
              <a:buFont typeface="Symbol" pitchFamily="18" charset="2"/>
              <a:buNone/>
              <a:defRPr/>
            </a:pPr>
            <a:r>
              <a:rPr lang="en-GB" dirty="0" smtClean="0">
                <a:cs typeface="Times New Roman" pitchFamily="16" charset="0"/>
              </a:rPr>
              <a:t>							</a:t>
            </a:r>
            <a:r>
              <a:rPr lang="zh-CN" altLang="en-US" dirty="0" smtClean="0">
                <a:cs typeface="Times New Roman" pitchFamily="16" charset="0"/>
              </a:rPr>
              <a:t>更多信息</a:t>
            </a:r>
            <a:endParaRPr lang="en-GB" dirty="0" smtClean="0">
              <a:cs typeface="Times New Roman" pitchFamily="16"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723" y="1269956"/>
            <a:ext cx="3881438"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1786"/>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458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1000"/>
            <a:ext cx="7344816"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smtClean="0">
                <a:solidFill>
                  <a:srgbClr val="D10074"/>
                </a:solidFill>
              </a:rPr>
              <a:t>留学优势</a:t>
            </a:r>
            <a:endParaRPr lang="cs-CZ" sz="3600" dirty="0">
              <a:solidFill>
                <a:srgbClr val="D10074"/>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Obdélník 2"/>
          <p:cNvSpPr>
            <a:spLocks noChangeArrowheads="1"/>
          </p:cNvSpPr>
          <p:nvPr/>
        </p:nvSpPr>
        <p:spPr bwMode="auto">
          <a:xfrm>
            <a:off x="158750" y="1866900"/>
            <a:ext cx="83248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indent="-457200">
              <a:defRPr>
                <a:solidFill>
                  <a:schemeClr val="tx1"/>
                </a:solidFill>
                <a:latin typeface="Arial" panose="020B0604020202020204" pitchFamily="34" charset="0"/>
              </a:defRPr>
            </a:lvl2pPr>
            <a:lvl3pPr marL="85725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indent="0" eaLnBrk="1" hangingPunct="1">
              <a:spcBef>
                <a:spcPct val="20000"/>
              </a:spcBef>
            </a:pPr>
            <a:endParaRPr lang="cs-CZ" altLang="cs-CZ" sz="2400" dirty="0">
              <a:solidFill>
                <a:srgbClr val="C92D70"/>
              </a:solidFill>
              <a:latin typeface="Georgia" panose="02040502050405020303" pitchFamily="18" charset="0"/>
            </a:endParaRPr>
          </a:p>
          <a:p>
            <a:pPr lvl="1" eaLnBrk="1" hangingPunct="1">
              <a:spcBef>
                <a:spcPct val="20000"/>
              </a:spcBef>
              <a:buFont typeface="Arial" panose="020B0604020202020204" pitchFamily="34" charset="0"/>
              <a:buChar char="•"/>
            </a:pPr>
            <a:endParaRPr lang="en-GB" altLang="cs-CZ" sz="2400" dirty="0">
              <a:solidFill>
                <a:srgbClr val="C92D70"/>
              </a:solidFill>
              <a:latin typeface="Georgia" panose="02040502050405020303" pitchFamily="18" charset="0"/>
            </a:endParaRPr>
          </a:p>
          <a:p>
            <a:pPr lvl="1" eaLnBrk="1" hangingPunct="1">
              <a:spcBef>
                <a:spcPct val="20000"/>
              </a:spcBef>
              <a:buFont typeface="Arial" panose="020B0604020202020204" pitchFamily="34" charset="0"/>
              <a:buChar char="•"/>
            </a:pPr>
            <a:endParaRPr lang="en-GB" altLang="cs-CZ" sz="2400" dirty="0">
              <a:solidFill>
                <a:srgbClr val="C92D70"/>
              </a:solidFill>
              <a:latin typeface="Georgia" panose="02040502050405020303" pitchFamily="18" charset="0"/>
            </a:endParaRPr>
          </a:p>
          <a:p>
            <a:pPr lvl="1" eaLnBrk="1" hangingPunct="1">
              <a:spcBef>
                <a:spcPct val="20000"/>
              </a:spcBef>
              <a:buFont typeface="Arial" panose="020B0604020202020204" pitchFamily="34" charset="0"/>
              <a:buChar char="•"/>
            </a:pPr>
            <a:endParaRPr lang="cs-CZ" altLang="cs-CZ" sz="2400" dirty="0">
              <a:solidFill>
                <a:srgbClr val="C92D70"/>
              </a:solidFill>
              <a:latin typeface="Georgia" panose="02040502050405020303" pitchFamily="18" charset="0"/>
            </a:endParaRPr>
          </a:p>
          <a:p>
            <a:pPr lvl="1" eaLnBrk="1" hangingPunct="1">
              <a:spcBef>
                <a:spcPct val="20000"/>
              </a:spcBef>
              <a:buFont typeface="Arial" panose="020B0604020202020204" pitchFamily="34" charset="0"/>
              <a:buChar char="•"/>
            </a:pPr>
            <a:endParaRPr lang="cs-CZ" altLang="cs-CZ" sz="2400" dirty="0">
              <a:solidFill>
                <a:srgbClr val="C92D70"/>
              </a:solidFill>
              <a:latin typeface="Georgia" panose="02040502050405020303" pitchFamily="18" charset="0"/>
            </a:endParaRPr>
          </a:p>
          <a:p>
            <a:pPr lvl="1" eaLnBrk="1" hangingPunct="1">
              <a:spcBef>
                <a:spcPct val="20000"/>
              </a:spcBef>
              <a:buFont typeface="Arial" panose="020B0604020202020204" pitchFamily="34" charset="0"/>
              <a:buChar char="•"/>
            </a:pPr>
            <a:r>
              <a:rPr lang="en-GB" altLang="cs-CZ" sz="2400" dirty="0" smtClean="0">
                <a:solidFill>
                  <a:srgbClr val="C92D70"/>
                </a:solidFill>
                <a:latin typeface="Georgia" panose="02040502050405020303" pitchFamily="18" charset="0"/>
              </a:rPr>
              <a:t> </a:t>
            </a:r>
            <a:endParaRPr lang="en-GB" altLang="cs-CZ" sz="2400" dirty="0">
              <a:solidFill>
                <a:srgbClr val="C92D70"/>
              </a:solidFill>
              <a:latin typeface="Georgia" panose="02040502050405020303" pitchFamily="18" charset="0"/>
            </a:endParaRPr>
          </a:p>
          <a:p>
            <a:pPr lvl="1">
              <a:spcBef>
                <a:spcPct val="20000"/>
              </a:spcBef>
              <a:buFont typeface="Arial" panose="020B0604020202020204" pitchFamily="34" charset="0"/>
              <a:buChar char="•"/>
            </a:pPr>
            <a:r>
              <a:rPr lang="zh-CN" altLang="en-US" sz="2400" dirty="0">
                <a:solidFill>
                  <a:srgbClr val="C92D70"/>
                </a:solidFill>
                <a:latin typeface="Georgia" panose="02040502050405020303" pitchFamily="18" charset="0"/>
              </a:rPr>
              <a:t>全球企业实习</a:t>
            </a:r>
            <a:endParaRPr lang="en-GB" altLang="cs-CZ" sz="2400" dirty="0">
              <a:solidFill>
                <a:srgbClr val="C92D70"/>
              </a:solidFill>
              <a:latin typeface="Georgia" panose="02040502050405020303" pitchFamily="18" charset="0"/>
            </a:endParaRPr>
          </a:p>
        </p:txBody>
      </p:sp>
      <p:sp>
        <p:nvSpPr>
          <p:cNvPr id="10" name="Obdélník 2"/>
          <p:cNvSpPr>
            <a:spLocks noChangeArrowheads="1"/>
          </p:cNvSpPr>
          <p:nvPr/>
        </p:nvSpPr>
        <p:spPr bwMode="auto">
          <a:xfrm>
            <a:off x="158750" y="1866900"/>
            <a:ext cx="83248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indent="-457200">
              <a:defRPr>
                <a:solidFill>
                  <a:schemeClr val="tx1"/>
                </a:solidFill>
                <a:latin typeface="Arial" panose="020B0604020202020204" pitchFamily="34" charset="0"/>
              </a:defRPr>
            </a:lvl2pPr>
            <a:lvl3pPr marL="857250" indent="-4572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spcBef>
                <a:spcPct val="20000"/>
              </a:spcBef>
              <a:buFont typeface="Arial" panose="020B0604020202020204" pitchFamily="34" charset="0"/>
              <a:buChar char="•"/>
            </a:pPr>
            <a:r>
              <a:rPr lang="zh-CN" altLang="en-US" sz="2400" dirty="0" smtClean="0">
                <a:solidFill>
                  <a:srgbClr val="717171"/>
                </a:solidFill>
                <a:latin typeface="Georgia" panose="02040502050405020303" pitchFamily="18" charset="0"/>
              </a:rPr>
              <a:t>英语教学</a:t>
            </a:r>
            <a:endParaRPr lang="cs-CZ" altLang="cs-CZ" sz="2400" dirty="0" smtClean="0">
              <a:solidFill>
                <a:srgbClr val="717171"/>
              </a:solidFill>
              <a:latin typeface="Georgia" panose="02040502050405020303" pitchFamily="18" charset="0"/>
            </a:endParaRPr>
          </a:p>
          <a:p>
            <a:pPr lvl="1" eaLnBrk="1" hangingPunct="1">
              <a:spcBef>
                <a:spcPct val="20000"/>
              </a:spcBef>
              <a:buFont typeface="Arial" panose="020B0604020202020204" pitchFamily="34" charset="0"/>
              <a:buChar char="•"/>
            </a:pPr>
            <a:r>
              <a:rPr lang="zh-CN" altLang="en-US" sz="2400" dirty="0" smtClean="0">
                <a:solidFill>
                  <a:srgbClr val="717171"/>
                </a:solidFill>
                <a:latin typeface="Georgia" panose="02040502050405020303" pitchFamily="18" charset="0"/>
              </a:rPr>
              <a:t>学费低廉</a:t>
            </a:r>
            <a:endParaRPr lang="en-GB" altLang="cs-CZ" sz="2400" dirty="0">
              <a:solidFill>
                <a:srgbClr val="717171"/>
              </a:solidFill>
              <a:latin typeface="Georgia" panose="02040502050405020303" pitchFamily="18" charset="0"/>
            </a:endParaRPr>
          </a:p>
          <a:p>
            <a:pPr lvl="1" eaLnBrk="1" hangingPunct="1">
              <a:spcBef>
                <a:spcPct val="20000"/>
              </a:spcBef>
              <a:buFont typeface="Arial" panose="020B0604020202020204" pitchFamily="34" charset="0"/>
              <a:buChar char="•"/>
            </a:pPr>
            <a:r>
              <a:rPr lang="zh-CN" altLang="en-US" sz="2400" dirty="0" smtClean="0">
                <a:solidFill>
                  <a:srgbClr val="717171"/>
                </a:solidFill>
                <a:latin typeface="Georgia" panose="02040502050405020303" pitchFamily="18" charset="0"/>
              </a:rPr>
              <a:t>国际环境</a:t>
            </a:r>
            <a:endParaRPr lang="en-GB" altLang="cs-CZ" sz="2400" dirty="0">
              <a:solidFill>
                <a:srgbClr val="717171"/>
              </a:solidFill>
              <a:latin typeface="Georgia" panose="02040502050405020303" pitchFamily="18" charset="0"/>
            </a:endParaRPr>
          </a:p>
          <a:p>
            <a:pPr lvl="1" eaLnBrk="1" hangingPunct="1">
              <a:spcBef>
                <a:spcPct val="20000"/>
              </a:spcBef>
              <a:buFont typeface="Arial" panose="020B0604020202020204" pitchFamily="34" charset="0"/>
              <a:buChar char="•"/>
            </a:pPr>
            <a:r>
              <a:rPr lang="zh-CN" altLang="en-US" sz="2400" dirty="0" smtClean="0">
                <a:solidFill>
                  <a:srgbClr val="717171"/>
                </a:solidFill>
                <a:latin typeface="Georgia" panose="02040502050405020303" pitchFamily="18" charset="0"/>
              </a:rPr>
              <a:t>地理位置优越</a:t>
            </a:r>
            <a:endParaRPr lang="cs-CZ" altLang="cs-CZ" sz="2400" dirty="0">
              <a:solidFill>
                <a:srgbClr val="717171"/>
              </a:solidFill>
              <a:latin typeface="Georgia" panose="02040502050405020303" pitchFamily="18" charset="0"/>
            </a:endParaRPr>
          </a:p>
          <a:p>
            <a:pPr lvl="1">
              <a:spcBef>
                <a:spcPct val="20000"/>
              </a:spcBef>
              <a:buFont typeface="Arial" panose="020B0604020202020204" pitchFamily="34" charset="0"/>
              <a:buChar char="•"/>
            </a:pPr>
            <a:r>
              <a:rPr lang="zh-CN" altLang="en-US" sz="2400" dirty="0">
                <a:solidFill>
                  <a:srgbClr val="717171"/>
                </a:solidFill>
                <a:latin typeface="Georgia" panose="02040502050405020303" pitchFamily="18" charset="0"/>
              </a:rPr>
              <a:t>清洁安全的环</a:t>
            </a:r>
            <a:r>
              <a:rPr lang="zh-CN" altLang="en-US" sz="2400" dirty="0" smtClean="0">
                <a:solidFill>
                  <a:srgbClr val="717171"/>
                </a:solidFill>
                <a:latin typeface="Georgia" panose="02040502050405020303" pitchFamily="18" charset="0"/>
              </a:rPr>
              <a:t>境</a:t>
            </a:r>
            <a:endParaRPr lang="en-US" altLang="zh-CN" sz="2400" dirty="0" smtClean="0">
              <a:solidFill>
                <a:srgbClr val="717171"/>
              </a:solidFill>
              <a:latin typeface="Georgia" panose="02040502050405020303" pitchFamily="18" charset="0"/>
            </a:endParaRPr>
          </a:p>
          <a:p>
            <a:pPr lvl="1">
              <a:spcBef>
                <a:spcPct val="20000"/>
              </a:spcBef>
              <a:buFont typeface="Arial" panose="020B0604020202020204" pitchFamily="34" charset="0"/>
              <a:buChar char="•"/>
            </a:pPr>
            <a:r>
              <a:rPr lang="zh-CN" altLang="en-US" sz="2400" dirty="0">
                <a:solidFill>
                  <a:srgbClr val="717171"/>
                </a:solidFill>
                <a:latin typeface="Georgia" panose="02040502050405020303" pitchFamily="18" charset="0"/>
              </a:rPr>
              <a:t>新的教育方</a:t>
            </a:r>
            <a:r>
              <a:rPr lang="zh-CN" altLang="en-US" sz="2400" dirty="0" smtClean="0">
                <a:solidFill>
                  <a:srgbClr val="717171"/>
                </a:solidFill>
                <a:latin typeface="Georgia" panose="02040502050405020303" pitchFamily="18" charset="0"/>
              </a:rPr>
              <a:t>法</a:t>
            </a:r>
            <a:endParaRPr lang="en-GB" altLang="cs-CZ" sz="2400" dirty="0">
              <a:solidFill>
                <a:srgbClr val="717171"/>
              </a:solidFill>
              <a:latin typeface="Georgia" panose="02040502050405020303" pitchFamily="18" charset="0"/>
            </a:endParaRPr>
          </a:p>
        </p:txBody>
      </p:sp>
      <p:pic>
        <p:nvPicPr>
          <p:cNvPr id="12" name="Obrázek 7"/>
          <p:cNvPicPr>
            <a:picLocks noChangeAspect="1"/>
          </p:cNvPicPr>
          <p:nvPr/>
        </p:nvPicPr>
        <p:blipFill>
          <a:blip r:embed="rId3">
            <a:extLst>
              <a:ext uri="{28A0092B-C50C-407E-A947-70E740481C1C}">
                <a14:useLocalDpi xmlns:a14="http://schemas.microsoft.com/office/drawing/2010/main" val="0"/>
              </a:ext>
            </a:extLst>
          </a:blip>
          <a:srcRect l="9491"/>
          <a:stretch>
            <a:fillRect/>
          </a:stretch>
        </p:blipFill>
        <p:spPr bwMode="auto">
          <a:xfrm>
            <a:off x="4332216" y="2163618"/>
            <a:ext cx="3658195" cy="23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0285"/>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709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1000"/>
            <a:ext cx="7344816"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a:solidFill>
                  <a:srgbClr val="D10074"/>
                </a:solidFill>
              </a:rPr>
              <a:t>学</a:t>
            </a:r>
            <a:r>
              <a:rPr lang="zh-CN" altLang="en-US" sz="3600" dirty="0" smtClean="0">
                <a:solidFill>
                  <a:srgbClr val="D10074"/>
                </a:solidFill>
              </a:rPr>
              <a:t>习方案</a:t>
            </a:r>
            <a:endParaRPr lang="cs-CZ" sz="3600" dirty="0">
              <a:solidFill>
                <a:srgbClr val="D10074"/>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248785" y="1164134"/>
            <a:ext cx="8607425" cy="6432530"/>
          </a:xfrm>
          <a:prstGeom prst="rect">
            <a:avLst/>
          </a:prstGeom>
        </p:spPr>
        <p:txBody>
          <a:bodyPr>
            <a:spAutoFit/>
          </a:bodyPr>
          <a:lstStyle/>
          <a:p>
            <a:pPr marL="285750" indent="-285750">
              <a:buFont typeface="Arial" panose="020B0604020202020204" pitchFamily="34" charset="0"/>
              <a:buChar char="•"/>
              <a:defRPr/>
            </a:pPr>
            <a:r>
              <a:rPr lang="zh-CN" altLang="en-US" sz="2400" dirty="0">
                <a:solidFill>
                  <a:srgbClr val="717171"/>
                </a:solidFill>
                <a:latin typeface="Georgia" panose="02040502050405020303" pitchFamily="18" charset="0"/>
              </a:rPr>
              <a:t>全英文专业学</a:t>
            </a:r>
            <a:r>
              <a:rPr lang="zh-CN" altLang="en-US" sz="2400" dirty="0" smtClean="0">
                <a:solidFill>
                  <a:srgbClr val="717171"/>
                </a:solidFill>
                <a:latin typeface="Georgia" panose="02040502050405020303" pitchFamily="18" charset="0"/>
              </a:rPr>
              <a:t>位</a:t>
            </a:r>
            <a:endParaRPr lang="en-US" altLang="zh-CN" sz="2400" dirty="0">
              <a:solidFill>
                <a:srgbClr val="717171"/>
              </a:solidFill>
              <a:latin typeface="Georgia" panose="02040502050405020303" pitchFamily="18" charset="0"/>
            </a:endParaRPr>
          </a:p>
          <a:p>
            <a:pPr>
              <a:defRPr/>
            </a:pPr>
            <a:r>
              <a:rPr lang="en-US" altLang="zh-CN" sz="2400" dirty="0" smtClean="0">
                <a:solidFill>
                  <a:srgbClr val="717171"/>
                </a:solidFill>
                <a:latin typeface="Georgia" panose="02040502050405020303" pitchFamily="18" charset="0"/>
              </a:rPr>
              <a:t>              </a:t>
            </a:r>
            <a:r>
              <a:rPr lang="zh-CN" altLang="en-US" sz="2400" dirty="0" smtClean="0">
                <a:solidFill>
                  <a:srgbClr val="717171"/>
                </a:solidFill>
                <a:latin typeface="Georgia" panose="02040502050405020303" pitchFamily="18" charset="0"/>
              </a:rPr>
              <a:t> 经</a:t>
            </a:r>
            <a:r>
              <a:rPr lang="zh-CN" altLang="en-US" sz="2400" dirty="0">
                <a:solidFill>
                  <a:srgbClr val="717171"/>
                </a:solidFill>
                <a:latin typeface="Georgia" panose="02040502050405020303" pitchFamily="18" charset="0"/>
              </a:rPr>
              <a:t>济信息学（本科</a:t>
            </a:r>
            <a:r>
              <a:rPr lang="zh-CN" altLang="en-US" sz="2400" dirty="0" smtClean="0">
                <a:solidFill>
                  <a:srgbClr val="717171"/>
                </a:solidFill>
                <a:latin typeface="Georgia" panose="02040502050405020303" pitchFamily="18" charset="0"/>
              </a:rPr>
              <a:t>）</a:t>
            </a:r>
            <a:endParaRPr lang="en-US" altLang="zh-CN" sz="2400" dirty="0" smtClean="0">
              <a:solidFill>
                <a:srgbClr val="717171"/>
              </a:solidFill>
              <a:latin typeface="Georgia" panose="02040502050405020303" pitchFamily="18" charset="0"/>
            </a:endParaRPr>
          </a:p>
          <a:p>
            <a:pPr>
              <a:defRPr/>
            </a:pPr>
            <a:r>
              <a:rPr lang="zh-CN" altLang="en-US" sz="2400" dirty="0" smtClean="0">
                <a:solidFill>
                  <a:srgbClr val="717171"/>
                </a:solidFill>
                <a:latin typeface="Georgia" panose="02040502050405020303" pitchFamily="18" charset="0"/>
              </a:rPr>
              <a:t>               商</a:t>
            </a:r>
            <a:r>
              <a:rPr lang="zh-CN" altLang="en-US" sz="2400" dirty="0">
                <a:solidFill>
                  <a:srgbClr val="717171"/>
                </a:solidFill>
                <a:latin typeface="Georgia" panose="02040502050405020303" pitchFamily="18" charset="0"/>
              </a:rPr>
              <a:t>业与创业（研究生</a:t>
            </a:r>
            <a:r>
              <a:rPr lang="zh-CN" altLang="en-US" sz="2400" dirty="0" smtClean="0">
                <a:solidFill>
                  <a:srgbClr val="717171"/>
                </a:solidFill>
                <a:latin typeface="Georgia" panose="02040502050405020303" pitchFamily="18" charset="0"/>
              </a:rPr>
              <a:t>）</a:t>
            </a:r>
            <a:endParaRPr lang="en-US" altLang="zh-CN" sz="2400" dirty="0">
              <a:solidFill>
                <a:srgbClr val="717171"/>
              </a:solidFill>
              <a:latin typeface="Georgia" panose="02040502050405020303" pitchFamily="18" charset="0"/>
            </a:endParaRPr>
          </a:p>
          <a:p>
            <a:pPr>
              <a:defRPr/>
            </a:pPr>
            <a:r>
              <a:rPr lang="zh-CN" altLang="en-US" sz="2400" dirty="0" smtClean="0">
                <a:solidFill>
                  <a:srgbClr val="717171"/>
                </a:solidFill>
                <a:latin typeface="Georgia" panose="02040502050405020303" pitchFamily="18" charset="0"/>
              </a:rPr>
              <a:t>               管</a:t>
            </a:r>
            <a:r>
              <a:rPr lang="zh-CN" altLang="en-US" sz="2400" dirty="0">
                <a:solidFill>
                  <a:srgbClr val="717171"/>
                </a:solidFill>
                <a:latin typeface="Georgia" panose="02040502050405020303" pitchFamily="18" charset="0"/>
              </a:rPr>
              <a:t>理与商业经济学（博士</a:t>
            </a:r>
            <a:r>
              <a:rPr lang="zh-CN" altLang="en-US" sz="2400" dirty="0" smtClean="0">
                <a:solidFill>
                  <a:srgbClr val="717171"/>
                </a:solidFill>
                <a:latin typeface="Georgia" panose="02040502050405020303" pitchFamily="18" charset="0"/>
              </a:rPr>
              <a:t>）</a:t>
            </a:r>
            <a:endParaRPr lang="en-US" altLang="zh-CN" sz="2400" dirty="0" smtClean="0">
              <a:solidFill>
                <a:srgbClr val="717171"/>
              </a:solidFill>
              <a:latin typeface="Georgia" panose="02040502050405020303" pitchFamily="18" charset="0"/>
            </a:endParaRPr>
          </a:p>
          <a:p>
            <a:pPr marL="285750" indent="-285750">
              <a:buFont typeface="Arial" panose="020B0604020202020204" pitchFamily="34" charset="0"/>
              <a:buChar char="•"/>
              <a:defRPr/>
            </a:pPr>
            <a:endParaRPr lang="en-GB" sz="2400" dirty="0">
              <a:solidFill>
                <a:srgbClr val="717171"/>
              </a:solidFill>
              <a:latin typeface="Georgia" panose="02040502050405020303" pitchFamily="18" charset="0"/>
            </a:endParaRPr>
          </a:p>
          <a:p>
            <a:pPr marL="285750" indent="-285750">
              <a:buFont typeface="Arial" panose="020B0604020202020204" pitchFamily="34" charset="0"/>
              <a:buChar char="•"/>
              <a:defRPr/>
            </a:pPr>
            <a:r>
              <a:rPr lang="zh-CN" altLang="en-US" sz="2400" dirty="0" smtClean="0">
                <a:solidFill>
                  <a:srgbClr val="717171"/>
                </a:solidFill>
                <a:latin typeface="Georgia" panose="02040502050405020303" pitchFamily="18" charset="0"/>
              </a:rPr>
              <a:t>交</a:t>
            </a:r>
            <a:r>
              <a:rPr lang="zh-CN" altLang="en-US" sz="2400" dirty="0">
                <a:solidFill>
                  <a:srgbClr val="717171"/>
                </a:solidFill>
                <a:latin typeface="Georgia" panose="02040502050405020303" pitchFamily="18" charset="0"/>
              </a:rPr>
              <a:t>换认证课程</a:t>
            </a:r>
          </a:p>
          <a:p>
            <a:pPr>
              <a:defRPr/>
            </a:pPr>
            <a:r>
              <a:rPr lang="en-US" altLang="zh-CN" sz="2400" dirty="0">
                <a:solidFill>
                  <a:srgbClr val="717171"/>
                </a:solidFill>
                <a:latin typeface="Georgia" panose="02040502050405020303" pitchFamily="18" charset="0"/>
              </a:rPr>
              <a:t> </a:t>
            </a:r>
            <a:r>
              <a:rPr lang="en-US" altLang="zh-CN" sz="2400" dirty="0" smtClean="0">
                <a:solidFill>
                  <a:srgbClr val="717171"/>
                </a:solidFill>
                <a:latin typeface="Georgia" panose="02040502050405020303" pitchFamily="18" charset="0"/>
              </a:rPr>
              <a:t>          50</a:t>
            </a:r>
            <a:r>
              <a:rPr lang="zh-CN" altLang="en-US" sz="2400" dirty="0">
                <a:solidFill>
                  <a:srgbClr val="717171"/>
                </a:solidFill>
                <a:latin typeface="Georgia" panose="02040502050405020303" pitchFamily="18" charset="0"/>
              </a:rPr>
              <a:t>多个课程全</a:t>
            </a:r>
            <a:r>
              <a:rPr lang="zh-CN" altLang="en-US" sz="2400" dirty="0" smtClean="0">
                <a:solidFill>
                  <a:srgbClr val="717171"/>
                </a:solidFill>
                <a:latin typeface="Georgia" panose="02040502050405020303" pitchFamily="18" charset="0"/>
              </a:rPr>
              <a:t>面英文教学</a:t>
            </a:r>
            <a:endParaRPr lang="en-GB" sz="2400" dirty="0">
              <a:solidFill>
                <a:srgbClr val="717171"/>
              </a:solidFill>
              <a:latin typeface="Georgia" panose="02040502050405020303" pitchFamily="18" charset="0"/>
            </a:endParaRPr>
          </a:p>
          <a:p>
            <a:pPr lvl="1" eaLnBrk="1" hangingPunct="1">
              <a:defRPr/>
            </a:pPr>
            <a:endParaRPr lang="en-GB" sz="2400" dirty="0">
              <a:solidFill>
                <a:srgbClr val="717171"/>
              </a:solidFill>
              <a:latin typeface="Georgia" panose="02040502050405020303" pitchFamily="18" charset="0"/>
            </a:endParaRPr>
          </a:p>
          <a:p>
            <a:pPr marL="742950" lvl="2" indent="-285750" eaLnBrk="1" hangingPunct="1">
              <a:buFont typeface="Arial" panose="020B0604020202020204" pitchFamily="34" charset="0"/>
              <a:buChar char="•"/>
              <a:defRPr/>
            </a:pPr>
            <a:r>
              <a:rPr lang="zh-CN" altLang="en-US" sz="2400" dirty="0" smtClean="0">
                <a:solidFill>
                  <a:srgbClr val="717171"/>
                </a:solidFill>
                <a:latin typeface="Georgia" panose="02040502050405020303" pitchFamily="18" charset="0"/>
              </a:rPr>
              <a:t>暑期学校</a:t>
            </a:r>
            <a:endParaRPr lang="en-US" altLang="zh-CN" sz="2400" dirty="0" smtClean="0">
              <a:solidFill>
                <a:srgbClr val="717171"/>
              </a:solidFill>
              <a:latin typeface="Georgia" panose="02040502050405020303" pitchFamily="18" charset="0"/>
            </a:endParaRPr>
          </a:p>
          <a:p>
            <a:pPr marL="457200" lvl="2">
              <a:defRPr/>
            </a:pPr>
            <a:r>
              <a:rPr lang="zh-CN" altLang="en-US" sz="2400" dirty="0" smtClean="0">
                <a:solidFill>
                  <a:srgbClr val="717171"/>
                </a:solidFill>
                <a:latin typeface="Georgia" panose="02040502050405020303" pitchFamily="18" charset="0"/>
              </a:rPr>
              <a:t>            专</a:t>
            </a:r>
            <a:r>
              <a:rPr lang="zh-CN" altLang="en-US" sz="2400" dirty="0">
                <a:solidFill>
                  <a:srgbClr val="717171"/>
                </a:solidFill>
                <a:latin typeface="Georgia" panose="02040502050405020303" pitchFamily="18" charset="0"/>
              </a:rPr>
              <a:t>注于国际商</a:t>
            </a:r>
            <a:r>
              <a:rPr lang="zh-CN" altLang="en-US" sz="2400" dirty="0" smtClean="0">
                <a:solidFill>
                  <a:srgbClr val="717171"/>
                </a:solidFill>
                <a:latin typeface="Georgia" panose="02040502050405020303" pitchFamily="18" charset="0"/>
              </a:rPr>
              <a:t>务</a:t>
            </a:r>
            <a:endParaRPr lang="en-US" altLang="zh-CN" sz="2400" dirty="0" smtClean="0">
              <a:solidFill>
                <a:srgbClr val="717171"/>
              </a:solidFill>
              <a:latin typeface="Georgia" panose="02040502050405020303" pitchFamily="18" charset="0"/>
            </a:endParaRPr>
          </a:p>
          <a:p>
            <a:pPr marL="457200" lvl="2">
              <a:defRPr/>
            </a:pPr>
            <a:endParaRPr lang="cs-CZ" sz="2400" dirty="0">
              <a:solidFill>
                <a:srgbClr val="717171"/>
              </a:solidFill>
              <a:latin typeface="Georgia" panose="02040502050405020303" pitchFamily="18" charset="0"/>
            </a:endParaRPr>
          </a:p>
          <a:p>
            <a:pPr marL="285750" indent="-285750">
              <a:buFont typeface="Arial" panose="020B0604020202020204" pitchFamily="34" charset="0"/>
              <a:buChar char="•"/>
              <a:defRPr/>
            </a:pPr>
            <a:r>
              <a:rPr lang="zh-CN" altLang="en-US" sz="2400" dirty="0">
                <a:solidFill>
                  <a:srgbClr val="717171"/>
                </a:solidFill>
                <a:latin typeface="Georgia" panose="02040502050405020303" pitchFamily="18" charset="0"/>
              </a:rPr>
              <a:t>联合（双）学位 </a:t>
            </a:r>
            <a:r>
              <a:rPr lang="en-US" altLang="zh-CN" sz="2400" dirty="0">
                <a:solidFill>
                  <a:srgbClr val="717171"/>
                </a:solidFill>
                <a:latin typeface="Georgia" panose="02040502050405020303" pitchFamily="18" charset="0"/>
              </a:rPr>
              <a:t>- 2</a:t>
            </a:r>
            <a:r>
              <a:rPr lang="zh-CN" altLang="en-US" sz="2400" dirty="0">
                <a:solidFill>
                  <a:srgbClr val="717171"/>
                </a:solidFill>
                <a:latin typeface="Georgia" panose="02040502050405020303" pitchFamily="18" charset="0"/>
              </a:rPr>
              <a:t>年准</a:t>
            </a:r>
            <a:r>
              <a:rPr lang="zh-CN" altLang="en-US" sz="2400" dirty="0" smtClean="0">
                <a:solidFill>
                  <a:srgbClr val="717171"/>
                </a:solidFill>
                <a:latin typeface="Georgia" panose="02040502050405020303" pitchFamily="18" charset="0"/>
              </a:rPr>
              <a:t>备</a:t>
            </a:r>
            <a:endParaRPr lang="en-US" altLang="zh-CN" sz="2400" dirty="0" smtClean="0">
              <a:solidFill>
                <a:srgbClr val="717171"/>
              </a:solidFill>
              <a:latin typeface="Georgia" panose="02040502050405020303" pitchFamily="18" charset="0"/>
            </a:endParaRPr>
          </a:p>
          <a:p>
            <a:pPr marL="285750" indent="-285750">
              <a:buFont typeface="Arial" panose="020B0604020202020204" pitchFamily="34" charset="0"/>
              <a:buChar char="•"/>
              <a:defRPr/>
            </a:pPr>
            <a:r>
              <a:rPr lang="cs-CZ" sz="2400" dirty="0" smtClean="0">
                <a:solidFill>
                  <a:srgbClr val="717171"/>
                </a:solidFill>
                <a:latin typeface="Georgia" panose="02040502050405020303" pitchFamily="18" charset="0"/>
              </a:rPr>
              <a:t> </a:t>
            </a:r>
            <a:r>
              <a:rPr lang="cs-CZ" sz="2400" dirty="0">
                <a:solidFill>
                  <a:srgbClr val="717171"/>
                </a:solidFill>
                <a:latin typeface="Georgia" panose="02040502050405020303" pitchFamily="18" charset="0"/>
              </a:rPr>
              <a:t>3 </a:t>
            </a:r>
            <a:r>
              <a:rPr lang="zh-CN" altLang="en-US" sz="2400" dirty="0" smtClean="0">
                <a:solidFill>
                  <a:srgbClr val="717171"/>
                </a:solidFill>
                <a:latin typeface="Georgia" panose="02040502050405020303" pitchFamily="18" charset="0"/>
              </a:rPr>
              <a:t>年中国学习</a:t>
            </a:r>
            <a:r>
              <a:rPr lang="cs-CZ" sz="2400" dirty="0" smtClean="0">
                <a:solidFill>
                  <a:srgbClr val="717171"/>
                </a:solidFill>
                <a:latin typeface="Georgia" panose="02040502050405020303" pitchFamily="18" charset="0"/>
              </a:rPr>
              <a:t> </a:t>
            </a:r>
            <a:r>
              <a:rPr lang="cs-CZ" sz="2400" dirty="0">
                <a:solidFill>
                  <a:srgbClr val="717171"/>
                </a:solidFill>
                <a:latin typeface="Georgia" panose="02040502050405020303" pitchFamily="18" charset="0"/>
              </a:rPr>
              <a:t>+ 1 </a:t>
            </a:r>
            <a:r>
              <a:rPr lang="zh-CN" altLang="en-US" sz="2400" dirty="0" smtClean="0">
                <a:solidFill>
                  <a:srgbClr val="717171"/>
                </a:solidFill>
                <a:latin typeface="Georgia" panose="02040502050405020303" pitchFamily="18" charset="0"/>
              </a:rPr>
              <a:t>年捷克学习</a:t>
            </a:r>
            <a:endParaRPr lang="en-US" sz="2400" dirty="0">
              <a:solidFill>
                <a:srgbClr val="717171"/>
              </a:solidFill>
              <a:latin typeface="Georgia" panose="02040502050405020303" pitchFamily="18" charset="0"/>
            </a:endParaRPr>
          </a:p>
          <a:p>
            <a:pPr marL="742950" lvl="1" indent="-285750" eaLnBrk="1" hangingPunct="1">
              <a:buFont typeface="Arial" panose="020B0604020202020204" pitchFamily="34" charset="0"/>
              <a:buChar char="•"/>
              <a:defRPr/>
            </a:pPr>
            <a:endParaRPr lang="en-US" sz="2400" dirty="0">
              <a:solidFill>
                <a:srgbClr val="C92D70"/>
              </a:solidFill>
              <a:latin typeface="Georgia" panose="02040502050405020303" pitchFamily="18" charset="0"/>
            </a:endParaRPr>
          </a:p>
          <a:p>
            <a:pPr lvl="5">
              <a:defRPr/>
            </a:pPr>
            <a:r>
              <a:rPr lang="en-US" sz="2400" dirty="0">
                <a:latin typeface="Georgia" panose="02040502050405020303" pitchFamily="18" charset="0"/>
              </a:rPr>
              <a:t>					</a:t>
            </a:r>
            <a:r>
              <a:rPr lang="zh-CN" altLang="en-US" sz="2000" dirty="0">
                <a:latin typeface="Georgia" panose="02040502050405020303" pitchFamily="18" charset="0"/>
              </a:rPr>
              <a:t>更</a:t>
            </a:r>
            <a:r>
              <a:rPr lang="zh-CN" altLang="en-US" sz="2000" dirty="0" smtClean="0">
                <a:latin typeface="Georgia" panose="02040502050405020303" pitchFamily="18" charset="0"/>
              </a:rPr>
              <a:t>多信息</a:t>
            </a:r>
            <a:endParaRPr lang="cs-CZ" sz="2000" dirty="0">
              <a:latin typeface="Georgia" panose="02040502050405020303" pitchFamily="18" charset="0"/>
            </a:endParaRPr>
          </a:p>
          <a:p>
            <a:pPr marL="742950" lvl="1" indent="-285750" eaLnBrk="1" hangingPunct="1">
              <a:buFont typeface="Arial" panose="020B0604020202020204" pitchFamily="34" charset="0"/>
              <a:buChar char="•"/>
              <a:defRPr/>
            </a:pPr>
            <a:endParaRPr lang="cs-CZ" sz="2600" dirty="0">
              <a:latin typeface="Georgia" panose="02040502050405020303" pitchFamily="18" charset="0"/>
            </a:endParaRPr>
          </a:p>
          <a:p>
            <a:pPr marL="742950" lvl="1" indent="-285750" eaLnBrk="1" hangingPunct="1">
              <a:buFont typeface="Arial" panose="020B0604020202020204" pitchFamily="34" charset="0"/>
              <a:buChar char="•"/>
              <a:defRPr/>
            </a:pPr>
            <a:endParaRPr lang="cs-CZ" sz="2600" dirty="0">
              <a:latin typeface="Georgia" panose="02040502050405020303" pitchFamily="18" charset="0"/>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88"/>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309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552" y="381000"/>
            <a:ext cx="8064896"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000" dirty="0">
                <a:solidFill>
                  <a:srgbClr val="C92D70"/>
                </a:solidFill>
              </a:rPr>
              <a:t>经济信息学（本科）</a:t>
            </a:r>
            <a:endParaRPr lang="cs-CZ" sz="30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Obdélník 3"/>
          <p:cNvSpPr>
            <a:spLocks noChangeArrowheads="1"/>
          </p:cNvSpPr>
          <p:nvPr/>
        </p:nvSpPr>
        <p:spPr bwMode="auto">
          <a:xfrm>
            <a:off x="379413" y="1055688"/>
            <a:ext cx="8607425"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742950" indent="-28575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eaLnBrk="1" hangingPunct="1">
              <a:spcAft>
                <a:spcPts val="600"/>
              </a:spcAft>
              <a:defRPr/>
            </a:pPr>
            <a:r>
              <a:rPr lang="zh-CN" altLang="en-US" b="1" dirty="0">
                <a:solidFill>
                  <a:srgbClr val="717171"/>
                </a:solidFill>
                <a:latin typeface="+mj-lt"/>
              </a:rPr>
              <a:t>核</a:t>
            </a:r>
            <a:r>
              <a:rPr lang="zh-CN" altLang="en-US" b="1" dirty="0" smtClean="0">
                <a:solidFill>
                  <a:srgbClr val="717171"/>
                </a:solidFill>
                <a:latin typeface="+mj-lt"/>
              </a:rPr>
              <a:t>心科目</a:t>
            </a:r>
            <a:endParaRPr lang="cs-CZ" altLang="cs-CZ" b="1" dirty="0" smtClean="0">
              <a:solidFill>
                <a:srgbClr val="717171"/>
              </a:solidFill>
              <a:latin typeface="+mj-lt"/>
            </a:endParaRPr>
          </a:p>
          <a:p>
            <a:pPr lvl="1">
              <a:spcAft>
                <a:spcPts val="600"/>
              </a:spcAft>
              <a:buFont typeface="Arial" charset="0"/>
              <a:buChar char="•"/>
              <a:defRPr/>
            </a:pPr>
            <a:r>
              <a:rPr lang="zh-CN" altLang="en-US" i="1" dirty="0">
                <a:solidFill>
                  <a:srgbClr val="717171"/>
                </a:solidFill>
                <a:latin typeface="+mj-lt"/>
              </a:rPr>
              <a:t>计算机科学：基础程序，数据库系统，网页设计，商业信息系统，信息通信网</a:t>
            </a:r>
            <a:r>
              <a:rPr lang="zh-CN" altLang="en-US" i="1" dirty="0" smtClean="0">
                <a:solidFill>
                  <a:srgbClr val="717171"/>
                </a:solidFill>
                <a:latin typeface="+mj-lt"/>
              </a:rPr>
              <a:t>络</a:t>
            </a:r>
            <a:endParaRPr lang="en-US" altLang="zh-CN" i="1" dirty="0" smtClean="0">
              <a:solidFill>
                <a:srgbClr val="717171"/>
              </a:solidFill>
              <a:latin typeface="+mj-lt"/>
            </a:endParaRPr>
          </a:p>
          <a:p>
            <a:pPr lvl="1">
              <a:spcAft>
                <a:spcPts val="600"/>
              </a:spcAft>
              <a:buFont typeface="Arial" charset="0"/>
              <a:buChar char="•"/>
              <a:defRPr/>
            </a:pPr>
            <a:r>
              <a:rPr lang="zh-CN" altLang="en-US" i="1" dirty="0">
                <a:solidFill>
                  <a:srgbClr val="717171"/>
                </a:solidFill>
                <a:latin typeface="+mj-lt"/>
              </a:rPr>
              <a:t>经济学：微观经济学，宏观经济学，会计学原</a:t>
            </a:r>
            <a:r>
              <a:rPr lang="zh-CN" altLang="en-US" i="1" dirty="0" smtClean="0">
                <a:solidFill>
                  <a:srgbClr val="717171"/>
                </a:solidFill>
                <a:latin typeface="+mj-lt"/>
              </a:rPr>
              <a:t>理</a:t>
            </a:r>
            <a:endParaRPr lang="en-US" altLang="zh-CN" i="1" dirty="0" smtClean="0">
              <a:solidFill>
                <a:srgbClr val="717171"/>
              </a:solidFill>
              <a:latin typeface="+mj-lt"/>
            </a:endParaRPr>
          </a:p>
          <a:p>
            <a:pPr lvl="1">
              <a:spcAft>
                <a:spcPts val="600"/>
              </a:spcAft>
              <a:buFont typeface="Arial" charset="0"/>
              <a:buChar char="•"/>
              <a:defRPr/>
            </a:pPr>
            <a:r>
              <a:rPr lang="zh-CN" altLang="en-US" i="1" dirty="0">
                <a:solidFill>
                  <a:srgbClr val="717171"/>
                </a:solidFill>
                <a:latin typeface="+mj-lt"/>
              </a:rPr>
              <a:t>管理与营销：管理，营销，项目管理，法</a:t>
            </a:r>
            <a:r>
              <a:rPr lang="zh-CN" altLang="en-US" i="1" dirty="0" smtClean="0">
                <a:solidFill>
                  <a:srgbClr val="717171"/>
                </a:solidFill>
                <a:latin typeface="+mj-lt"/>
              </a:rPr>
              <a:t>律</a:t>
            </a:r>
            <a:endParaRPr lang="en-US" altLang="zh-CN" i="1" dirty="0" smtClean="0">
              <a:solidFill>
                <a:srgbClr val="717171"/>
              </a:solidFill>
              <a:latin typeface="+mj-lt"/>
            </a:endParaRPr>
          </a:p>
          <a:p>
            <a:pPr marL="457200" lvl="1" indent="0">
              <a:spcAft>
                <a:spcPts val="600"/>
              </a:spcAft>
              <a:defRPr/>
            </a:pPr>
            <a:r>
              <a:rPr lang="zh-CN" altLang="en-US" b="1" dirty="0" smtClean="0">
                <a:solidFill>
                  <a:srgbClr val="717171"/>
                </a:solidFill>
                <a:latin typeface="+mj-lt"/>
              </a:rPr>
              <a:t>选修科目</a:t>
            </a:r>
            <a:endParaRPr lang="cs-CZ" altLang="cs-CZ" b="1" dirty="0" smtClean="0">
              <a:solidFill>
                <a:srgbClr val="717171"/>
              </a:solidFill>
              <a:latin typeface="+mj-lt"/>
            </a:endParaRPr>
          </a:p>
          <a:p>
            <a:pPr lvl="1">
              <a:spcAft>
                <a:spcPts val="600"/>
              </a:spcAft>
              <a:buFont typeface="Arial" charset="0"/>
              <a:buChar char="•"/>
              <a:defRPr/>
            </a:pPr>
            <a:r>
              <a:rPr lang="zh-CN" altLang="en-US" dirty="0">
                <a:solidFill>
                  <a:srgbClr val="717171"/>
                </a:solidFill>
                <a:latin typeface="+mj-lt"/>
              </a:rPr>
              <a:t>电</a:t>
            </a:r>
            <a:r>
              <a:rPr lang="zh-CN" altLang="en-US" dirty="0" smtClean="0">
                <a:solidFill>
                  <a:srgbClr val="717171"/>
                </a:solidFill>
                <a:latin typeface="+mj-lt"/>
              </a:rPr>
              <a:t>子</a:t>
            </a:r>
            <a:r>
              <a:rPr lang="zh-CN" altLang="en-US" dirty="0">
                <a:solidFill>
                  <a:srgbClr val="717171"/>
                </a:solidFill>
                <a:latin typeface="+mj-lt"/>
              </a:rPr>
              <a:t>营销</a:t>
            </a:r>
            <a:r>
              <a:rPr lang="zh-CN" altLang="en-US" dirty="0" smtClean="0">
                <a:solidFill>
                  <a:srgbClr val="717171"/>
                </a:solidFill>
                <a:latin typeface="+mj-lt"/>
              </a:rPr>
              <a:t>，</a:t>
            </a:r>
            <a:r>
              <a:rPr lang="zh-CN" altLang="en-US" dirty="0">
                <a:solidFill>
                  <a:srgbClr val="717171"/>
                </a:solidFill>
                <a:latin typeface="+mj-lt"/>
              </a:rPr>
              <a:t>电子商务，多媒体</a:t>
            </a:r>
            <a:r>
              <a:rPr lang="zh-CN" altLang="en-US" dirty="0" smtClean="0">
                <a:solidFill>
                  <a:srgbClr val="717171"/>
                </a:solidFill>
                <a:latin typeface="+mj-lt"/>
              </a:rPr>
              <a:t>等</a:t>
            </a:r>
            <a:endParaRPr lang="en-US" altLang="zh-CN" dirty="0" smtClean="0">
              <a:solidFill>
                <a:srgbClr val="717171"/>
              </a:solidFill>
              <a:latin typeface="+mj-lt"/>
            </a:endParaRPr>
          </a:p>
          <a:p>
            <a:pPr marL="457200" lvl="2" indent="0" eaLnBrk="1" hangingPunct="1">
              <a:spcAft>
                <a:spcPts val="600"/>
              </a:spcAft>
              <a:defRPr/>
            </a:pPr>
            <a:r>
              <a:rPr lang="zh-CN" altLang="en-US" dirty="0" smtClean="0">
                <a:solidFill>
                  <a:srgbClr val="717171"/>
                </a:solidFill>
                <a:latin typeface="+mj-lt"/>
              </a:rPr>
              <a:t>职业生涯</a:t>
            </a:r>
            <a:endParaRPr lang="en-US" altLang="zh-CN" dirty="0" smtClean="0">
              <a:solidFill>
                <a:srgbClr val="717171"/>
              </a:solidFill>
              <a:latin typeface="+mj-lt"/>
            </a:endParaRPr>
          </a:p>
          <a:p>
            <a:pPr lvl="2">
              <a:spcAft>
                <a:spcPts val="600"/>
              </a:spcAft>
              <a:buFont typeface="Arial" charset="0"/>
              <a:buChar char="•"/>
              <a:defRPr/>
            </a:pPr>
            <a:r>
              <a:rPr lang="zh-CN" altLang="en-US" dirty="0">
                <a:solidFill>
                  <a:srgbClr val="717171"/>
                </a:solidFill>
                <a:latin typeface="+mj-lt"/>
              </a:rPr>
              <a:t>信息系统分析员，应用系统管理，业务顾</a:t>
            </a:r>
            <a:r>
              <a:rPr lang="zh-CN" altLang="en-US" dirty="0" smtClean="0">
                <a:solidFill>
                  <a:srgbClr val="717171"/>
                </a:solidFill>
                <a:latin typeface="+mj-lt"/>
              </a:rPr>
              <a:t>问</a:t>
            </a:r>
            <a:endParaRPr lang="en-US" altLang="zh-CN" dirty="0">
              <a:solidFill>
                <a:srgbClr val="717171"/>
              </a:solidFill>
              <a:latin typeface="+mj-lt"/>
            </a:endParaRPr>
          </a:p>
          <a:p>
            <a:pPr marL="457200" lvl="2" indent="0">
              <a:spcAft>
                <a:spcPts val="600"/>
              </a:spcAft>
              <a:defRPr/>
            </a:pPr>
            <a:r>
              <a:rPr lang="zh-CN" altLang="en-US" b="1" dirty="0">
                <a:solidFill>
                  <a:srgbClr val="717171"/>
                </a:solidFill>
                <a:latin typeface="+mj-lt"/>
              </a:rPr>
              <a:t>入</a:t>
            </a:r>
            <a:r>
              <a:rPr lang="zh-CN" altLang="en-US" b="1" dirty="0" smtClean="0">
                <a:solidFill>
                  <a:srgbClr val="717171"/>
                </a:solidFill>
                <a:latin typeface="+mj-lt"/>
              </a:rPr>
              <a:t>学要求</a:t>
            </a:r>
            <a:endParaRPr lang="cs-CZ" altLang="cs-CZ" b="1" dirty="0" smtClean="0">
              <a:solidFill>
                <a:srgbClr val="717171"/>
              </a:solidFill>
              <a:latin typeface="+mj-lt"/>
            </a:endParaRPr>
          </a:p>
          <a:p>
            <a:pPr lvl="1">
              <a:spcAft>
                <a:spcPts val="600"/>
              </a:spcAft>
              <a:buFont typeface="Arial" charset="0"/>
              <a:buChar char="•"/>
              <a:defRPr/>
            </a:pPr>
            <a:r>
              <a:rPr lang="en-US" altLang="zh-CN" dirty="0">
                <a:solidFill>
                  <a:srgbClr val="717171"/>
                </a:solidFill>
                <a:latin typeface="+mj-lt"/>
              </a:rPr>
              <a:t>Skype</a:t>
            </a:r>
            <a:r>
              <a:rPr lang="zh-CN" altLang="en-US" dirty="0">
                <a:solidFill>
                  <a:srgbClr val="717171"/>
                </a:solidFill>
                <a:latin typeface="+mj-lt"/>
              </a:rPr>
              <a:t>面试 </a:t>
            </a:r>
            <a:r>
              <a:rPr lang="en-US" altLang="zh-CN" dirty="0">
                <a:solidFill>
                  <a:srgbClr val="717171"/>
                </a:solidFill>
                <a:latin typeface="+mj-lt"/>
              </a:rPr>
              <a:t>- </a:t>
            </a:r>
            <a:r>
              <a:rPr lang="zh-CN" altLang="en-US" dirty="0">
                <a:solidFill>
                  <a:srgbClr val="717171"/>
                </a:solidFill>
                <a:latin typeface="+mj-lt"/>
              </a:rPr>
              <a:t>兴趣，计算机科学，英语（</a:t>
            </a:r>
            <a:r>
              <a:rPr lang="en-US" altLang="zh-CN" dirty="0">
                <a:solidFill>
                  <a:srgbClr val="717171"/>
                </a:solidFill>
                <a:latin typeface="+mj-lt"/>
              </a:rPr>
              <a:t>B1</a:t>
            </a:r>
            <a:r>
              <a:rPr lang="zh-CN" altLang="en-US" dirty="0">
                <a:solidFill>
                  <a:srgbClr val="717171"/>
                </a:solidFill>
                <a:latin typeface="+mj-lt"/>
              </a:rPr>
              <a:t>级</a:t>
            </a:r>
            <a:r>
              <a:rPr lang="en-US" altLang="zh-CN" dirty="0">
                <a:solidFill>
                  <a:srgbClr val="717171"/>
                </a:solidFill>
                <a:latin typeface="+mj-lt"/>
              </a:rPr>
              <a:t>=</a:t>
            </a:r>
            <a:r>
              <a:rPr lang="zh-CN" altLang="en-US" dirty="0">
                <a:solidFill>
                  <a:srgbClr val="717171"/>
                </a:solidFill>
                <a:latin typeface="+mj-lt"/>
              </a:rPr>
              <a:t>最</a:t>
            </a:r>
            <a:r>
              <a:rPr lang="zh-CN" altLang="en-US" dirty="0" smtClean="0">
                <a:solidFill>
                  <a:srgbClr val="717171"/>
                </a:solidFill>
                <a:latin typeface="+mj-lt"/>
              </a:rPr>
              <a:t>低托福</a:t>
            </a:r>
            <a:r>
              <a:rPr lang="en-US" altLang="zh-CN" dirty="0">
                <a:solidFill>
                  <a:srgbClr val="717171"/>
                </a:solidFill>
                <a:latin typeface="+mj-lt"/>
              </a:rPr>
              <a:t>42</a:t>
            </a:r>
            <a:r>
              <a:rPr lang="zh-CN" altLang="en-US" dirty="0">
                <a:solidFill>
                  <a:srgbClr val="717171"/>
                </a:solidFill>
                <a:latin typeface="+mj-lt"/>
              </a:rPr>
              <a:t>分</a:t>
            </a:r>
            <a:r>
              <a:rPr lang="zh-CN" altLang="en-US" dirty="0" smtClean="0">
                <a:solidFill>
                  <a:srgbClr val="717171"/>
                </a:solidFill>
                <a:latin typeface="+mj-lt"/>
              </a:rPr>
              <a:t>）</a:t>
            </a:r>
            <a:endParaRPr lang="en-US" altLang="zh-CN" dirty="0" smtClean="0">
              <a:solidFill>
                <a:srgbClr val="717171"/>
              </a:solidFill>
              <a:latin typeface="+mj-lt"/>
            </a:endParaRPr>
          </a:p>
          <a:p>
            <a:pPr marL="457200" lvl="1" indent="0" eaLnBrk="1" hangingPunct="1">
              <a:spcAft>
                <a:spcPts val="600"/>
              </a:spcAft>
              <a:defRPr/>
            </a:pPr>
            <a:r>
              <a:rPr lang="zh-CN" altLang="en-US" dirty="0" smtClean="0">
                <a:solidFill>
                  <a:srgbClr val="717171"/>
                </a:solidFill>
                <a:latin typeface="+mj-lt"/>
              </a:rPr>
              <a:t>时间和费用</a:t>
            </a:r>
            <a:endParaRPr lang="en-US" altLang="zh-CN" dirty="0" smtClean="0">
              <a:solidFill>
                <a:srgbClr val="717171"/>
              </a:solidFill>
              <a:latin typeface="+mj-lt"/>
            </a:endParaRPr>
          </a:p>
          <a:p>
            <a:pPr lvl="1">
              <a:spcAft>
                <a:spcPts val="600"/>
              </a:spcAft>
              <a:buFont typeface="Arial" charset="0"/>
              <a:buChar char="•"/>
              <a:defRPr/>
            </a:pPr>
            <a:r>
              <a:rPr lang="zh-CN" altLang="en-US" dirty="0">
                <a:solidFill>
                  <a:srgbClr val="717171"/>
                </a:solidFill>
                <a:latin typeface="+mj-lt"/>
              </a:rPr>
              <a:t>标准学习：</a:t>
            </a:r>
            <a:r>
              <a:rPr lang="en-US" altLang="zh-CN" dirty="0">
                <a:solidFill>
                  <a:srgbClr val="717171"/>
                </a:solidFill>
                <a:latin typeface="+mj-lt"/>
              </a:rPr>
              <a:t>3</a:t>
            </a:r>
            <a:r>
              <a:rPr lang="zh-CN" altLang="en-US" dirty="0">
                <a:solidFill>
                  <a:srgbClr val="717171"/>
                </a:solidFill>
                <a:latin typeface="+mj-lt"/>
              </a:rPr>
              <a:t>年</a:t>
            </a:r>
            <a:r>
              <a:rPr lang="zh-CN" altLang="en-US" dirty="0" smtClean="0">
                <a:solidFill>
                  <a:srgbClr val="717171"/>
                </a:solidFill>
                <a:latin typeface="+mj-lt"/>
              </a:rPr>
              <a:t>，深度学</a:t>
            </a:r>
            <a:r>
              <a:rPr lang="zh-CN" altLang="en-US" dirty="0">
                <a:solidFill>
                  <a:srgbClr val="717171"/>
                </a:solidFill>
                <a:latin typeface="+mj-lt"/>
              </a:rPr>
              <a:t>习：</a:t>
            </a:r>
            <a:r>
              <a:rPr lang="en-US" altLang="zh-CN" dirty="0">
                <a:solidFill>
                  <a:srgbClr val="717171"/>
                </a:solidFill>
                <a:latin typeface="+mj-lt"/>
              </a:rPr>
              <a:t>2</a:t>
            </a:r>
            <a:r>
              <a:rPr lang="zh-CN" altLang="en-US" dirty="0" smtClean="0">
                <a:solidFill>
                  <a:srgbClr val="717171"/>
                </a:solidFill>
                <a:latin typeface="+mj-lt"/>
              </a:rPr>
              <a:t>年</a:t>
            </a:r>
            <a:endParaRPr lang="en-US" altLang="zh-CN" dirty="0" smtClean="0">
              <a:solidFill>
                <a:srgbClr val="717171"/>
              </a:solidFill>
              <a:latin typeface="+mj-lt"/>
            </a:endParaRPr>
          </a:p>
          <a:p>
            <a:pPr lvl="1">
              <a:spcAft>
                <a:spcPts val="600"/>
              </a:spcAft>
              <a:buFont typeface="Arial" charset="0"/>
              <a:buChar char="•"/>
              <a:defRPr/>
            </a:pPr>
            <a:r>
              <a:rPr lang="cs-CZ" altLang="cs-CZ" dirty="0" smtClean="0">
                <a:solidFill>
                  <a:srgbClr val="717171"/>
                </a:solidFill>
                <a:latin typeface="+mj-lt"/>
              </a:rPr>
              <a:t>1,500 </a:t>
            </a:r>
            <a:r>
              <a:rPr lang="zh-CN" altLang="en-US" dirty="0" smtClean="0">
                <a:solidFill>
                  <a:srgbClr val="717171"/>
                </a:solidFill>
                <a:latin typeface="+mj-lt"/>
              </a:rPr>
              <a:t>欧元</a:t>
            </a:r>
            <a:r>
              <a:rPr lang="cs-CZ" altLang="cs-CZ" dirty="0" smtClean="0">
                <a:solidFill>
                  <a:srgbClr val="717171"/>
                </a:solidFill>
                <a:latin typeface="+mj-lt"/>
              </a:rPr>
              <a:t>/ </a:t>
            </a:r>
            <a:r>
              <a:rPr lang="zh-CN" altLang="en-US" dirty="0">
                <a:solidFill>
                  <a:srgbClr val="717171"/>
                </a:solidFill>
                <a:latin typeface="+mj-lt"/>
              </a:rPr>
              <a:t>学期</a:t>
            </a:r>
            <a:endParaRPr lang="en-US" altLang="cs-CZ" dirty="0" smtClean="0">
              <a:solidFill>
                <a:srgbClr val="717171"/>
              </a:solidFill>
              <a:latin typeface="+mj-lt"/>
            </a:endParaRPr>
          </a:p>
          <a:p>
            <a:pPr marL="457200" lvl="2" indent="0" eaLnBrk="1" hangingPunct="1">
              <a:spcAft>
                <a:spcPts val="600"/>
              </a:spcAft>
              <a:defRPr/>
            </a:pPr>
            <a:r>
              <a:rPr lang="en-US" altLang="cs-CZ" dirty="0" smtClean="0">
                <a:solidFill>
                  <a:srgbClr val="C92D70"/>
                </a:solidFill>
                <a:latin typeface="Georgia" pitchFamily="18" charset="0"/>
              </a:rPr>
              <a:t>							</a:t>
            </a:r>
            <a:r>
              <a:rPr lang="zh-CN" altLang="en-US" sz="2000" dirty="0">
                <a:solidFill>
                  <a:srgbClr val="C92D70"/>
                </a:solidFill>
                <a:latin typeface="Georgia" pitchFamily="18" charset="0"/>
              </a:rPr>
              <a:t>更</a:t>
            </a:r>
            <a:r>
              <a:rPr lang="zh-CN" altLang="en-US" sz="2000" dirty="0" smtClean="0">
                <a:solidFill>
                  <a:srgbClr val="C92D70"/>
                </a:solidFill>
                <a:latin typeface="Georgia" pitchFamily="18" charset="0"/>
              </a:rPr>
              <a:t>多信息</a:t>
            </a:r>
            <a:endParaRPr lang="en-GB" altLang="cs-CZ" sz="2000" dirty="0" smtClean="0">
              <a:solidFill>
                <a:srgbClr val="C92D70"/>
              </a:solidFill>
              <a:latin typeface="Georgia" pitchFamily="18" charset="0"/>
            </a:endParaRPr>
          </a:p>
        </p:txBody>
      </p:sp>
    </p:spTree>
    <p:extLst>
      <p:ext uri="{BB962C8B-B14F-4D97-AF65-F5344CB8AC3E}">
        <p14:creationId xmlns:p14="http://schemas.microsoft.com/office/powerpoint/2010/main" val="2176270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95536" y="381000"/>
            <a:ext cx="8388932"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600" dirty="0" smtClean="0">
                <a:solidFill>
                  <a:srgbClr val="C92D70"/>
                </a:solidFill>
              </a:rPr>
              <a:t>商</a:t>
            </a:r>
            <a:r>
              <a:rPr lang="zh-CN" altLang="en-US" sz="2600" dirty="0">
                <a:solidFill>
                  <a:srgbClr val="C92D70"/>
                </a:solidFill>
              </a:rPr>
              <a:t>业</a:t>
            </a:r>
            <a:r>
              <a:rPr lang="zh-CN" altLang="en-US" sz="2600" dirty="0" smtClean="0">
                <a:solidFill>
                  <a:srgbClr val="C92D70"/>
                </a:solidFill>
              </a:rPr>
              <a:t>与</a:t>
            </a:r>
            <a:r>
              <a:rPr lang="zh-CN" altLang="en-US" sz="2600" dirty="0">
                <a:solidFill>
                  <a:srgbClr val="C92D70"/>
                </a:solidFill>
              </a:rPr>
              <a:t>企</a:t>
            </a:r>
            <a:r>
              <a:rPr lang="zh-CN" altLang="en-US" sz="2600" dirty="0" smtClean="0">
                <a:solidFill>
                  <a:srgbClr val="C92D70"/>
                </a:solidFill>
              </a:rPr>
              <a:t>业硕士学</a:t>
            </a:r>
            <a:r>
              <a:rPr lang="zh-CN" altLang="en-US" sz="2600" dirty="0">
                <a:solidFill>
                  <a:srgbClr val="C92D70"/>
                </a:solidFill>
              </a:rPr>
              <a:t>位（研究生）</a:t>
            </a:r>
            <a:r>
              <a:rPr lang="cs-CZ" altLang="cs-CZ" sz="2600" dirty="0" smtClean="0">
                <a:solidFill>
                  <a:srgbClr val="C92D70"/>
                </a:solidFill>
              </a:rPr>
              <a:t> </a:t>
            </a:r>
            <a:endParaRPr lang="cs-CZ" sz="2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215516" y="1063378"/>
            <a:ext cx="8568952" cy="4267835"/>
          </a:xfrm>
          <a:prstGeom prst="rect">
            <a:avLst/>
          </a:prstGeom>
        </p:spPr>
        <p:txBody>
          <a:bodyPr wrap="square">
            <a:spAutoFit/>
          </a:bodyPr>
          <a:lstStyle/>
          <a:p>
            <a:pPr>
              <a:spcAft>
                <a:spcPts val="600"/>
              </a:spcAft>
              <a:defRPr/>
            </a:pPr>
            <a:r>
              <a:rPr lang="zh-CN" altLang="en-US" b="1" dirty="0" smtClean="0">
                <a:solidFill>
                  <a:srgbClr val="717171"/>
                </a:solidFill>
                <a:latin typeface="Georgia" pitchFamily="18" charset="0"/>
              </a:rPr>
              <a:t>核心科目</a:t>
            </a:r>
            <a:endParaRPr lang="cs-CZ" altLang="cs-CZ" b="1" dirty="0">
              <a:solidFill>
                <a:srgbClr val="717171"/>
              </a:solidFill>
              <a:latin typeface="Georgia" pitchFamily="18" charset="0"/>
            </a:endParaRPr>
          </a:p>
          <a:p>
            <a:pPr lvl="1">
              <a:spcAft>
                <a:spcPts val="400"/>
              </a:spcAft>
              <a:buFont typeface="Arial" charset="0"/>
              <a:buChar char="•"/>
              <a:defRPr/>
            </a:pPr>
            <a:r>
              <a:rPr lang="zh-CN" altLang="en-US" sz="1600" dirty="0" smtClean="0">
                <a:solidFill>
                  <a:srgbClr val="717171"/>
                </a:solidFill>
                <a:latin typeface="Georgia" pitchFamily="18" charset="0"/>
              </a:rPr>
              <a:t>贸</a:t>
            </a:r>
            <a:r>
              <a:rPr lang="zh-CN" altLang="en-US" sz="1600" dirty="0">
                <a:solidFill>
                  <a:srgbClr val="717171"/>
                </a:solidFill>
                <a:latin typeface="Georgia" pitchFamily="18" charset="0"/>
              </a:rPr>
              <a:t>易：战略营销，消费者行为，国际贸易，营销传播，国际旅游</a:t>
            </a:r>
            <a:endParaRPr lang="cs-CZ" altLang="cs-CZ" sz="1600" dirty="0">
              <a:solidFill>
                <a:srgbClr val="717171"/>
              </a:solidFill>
              <a:latin typeface="Georgia" pitchFamily="18" charset="0"/>
            </a:endParaRPr>
          </a:p>
          <a:p>
            <a:pPr lvl="1">
              <a:spcAft>
                <a:spcPts val="400"/>
              </a:spcAft>
              <a:buFont typeface="Arial" charset="0"/>
              <a:buChar char="•"/>
              <a:defRPr/>
            </a:pPr>
            <a:r>
              <a:rPr lang="zh-CN" altLang="en-US" sz="1600" dirty="0" smtClean="0">
                <a:solidFill>
                  <a:srgbClr val="717171"/>
                </a:solidFill>
                <a:latin typeface="Georgia" pitchFamily="18" charset="0"/>
              </a:rPr>
              <a:t>经</a:t>
            </a:r>
            <a:r>
              <a:rPr lang="zh-CN" altLang="en-US" sz="1600" dirty="0">
                <a:solidFill>
                  <a:srgbClr val="717171"/>
                </a:solidFill>
                <a:latin typeface="Georgia" pitchFamily="18" charset="0"/>
              </a:rPr>
              <a:t>济学：先进的微观经济学，先进的宏观经济学，管理经济学</a:t>
            </a:r>
          </a:p>
          <a:p>
            <a:pPr lvl="1">
              <a:spcAft>
                <a:spcPts val="400"/>
              </a:spcAft>
              <a:buFont typeface="Arial" charset="0"/>
              <a:buChar char="•"/>
              <a:defRPr/>
            </a:pPr>
            <a:endParaRPr lang="cs-CZ" altLang="cs-CZ" sz="1600" dirty="0">
              <a:solidFill>
                <a:srgbClr val="717171"/>
              </a:solidFill>
              <a:latin typeface="Georgia" pitchFamily="18" charset="0"/>
            </a:endParaRPr>
          </a:p>
          <a:p>
            <a:pPr lvl="1">
              <a:spcAft>
                <a:spcPts val="400"/>
              </a:spcAft>
              <a:buFont typeface="Arial" charset="0"/>
              <a:buChar char="•"/>
              <a:defRPr/>
            </a:pPr>
            <a:r>
              <a:rPr lang="zh-CN" altLang="en-US" sz="1600" dirty="0" smtClean="0">
                <a:solidFill>
                  <a:srgbClr val="717171"/>
                </a:solidFill>
                <a:latin typeface="Georgia" pitchFamily="18" charset="0"/>
              </a:rPr>
              <a:t>管</a:t>
            </a:r>
            <a:r>
              <a:rPr lang="zh-CN" altLang="en-US" sz="1600" dirty="0">
                <a:solidFill>
                  <a:srgbClr val="717171"/>
                </a:solidFill>
                <a:latin typeface="Georgia" pitchFamily="18" charset="0"/>
              </a:rPr>
              <a:t>理：人力资源管理，贸易和旅游</a:t>
            </a:r>
            <a:r>
              <a:rPr lang="zh-CN" altLang="en-US" sz="1600" dirty="0" smtClean="0">
                <a:solidFill>
                  <a:srgbClr val="717171"/>
                </a:solidFill>
                <a:latin typeface="Georgia" pitchFamily="18" charset="0"/>
              </a:rPr>
              <a:t>业战略，物流管</a:t>
            </a:r>
            <a:r>
              <a:rPr lang="zh-CN" altLang="en-US" sz="1600" dirty="0">
                <a:solidFill>
                  <a:srgbClr val="717171"/>
                </a:solidFill>
                <a:latin typeface="Georgia" pitchFamily="18" charset="0"/>
              </a:rPr>
              <a:t>理</a:t>
            </a:r>
            <a:endParaRPr lang="en-GB" altLang="cs-CZ" sz="1600" dirty="0">
              <a:solidFill>
                <a:srgbClr val="717171"/>
              </a:solidFill>
              <a:latin typeface="Georgia" pitchFamily="18" charset="0"/>
            </a:endParaRPr>
          </a:p>
          <a:p>
            <a:pPr>
              <a:spcAft>
                <a:spcPts val="600"/>
              </a:spcAft>
              <a:defRPr/>
            </a:pPr>
            <a:r>
              <a:rPr lang="zh-CN" altLang="en-US" b="1" dirty="0" smtClean="0">
                <a:solidFill>
                  <a:srgbClr val="717171"/>
                </a:solidFill>
                <a:latin typeface="Georgia" pitchFamily="18" charset="0"/>
              </a:rPr>
              <a:t>可</a:t>
            </a:r>
            <a:r>
              <a:rPr lang="zh-CN" altLang="en-US" b="1" dirty="0">
                <a:solidFill>
                  <a:srgbClr val="717171"/>
                </a:solidFill>
                <a:latin typeface="Georgia" pitchFamily="18" charset="0"/>
              </a:rPr>
              <a:t>选科目</a:t>
            </a:r>
            <a:endParaRPr lang="cs-CZ" altLang="cs-CZ" b="1" dirty="0">
              <a:solidFill>
                <a:srgbClr val="717171"/>
              </a:solidFill>
              <a:latin typeface="Georgia" pitchFamily="18" charset="0"/>
            </a:endParaRPr>
          </a:p>
          <a:p>
            <a:pPr lvl="1">
              <a:spcAft>
                <a:spcPts val="600"/>
              </a:spcAft>
              <a:buFont typeface="Arial" charset="0"/>
              <a:buChar char="•"/>
              <a:defRPr/>
            </a:pPr>
            <a:r>
              <a:rPr lang="zh-CN" altLang="en-US" sz="1600" dirty="0" smtClean="0">
                <a:solidFill>
                  <a:srgbClr val="717171"/>
                </a:solidFill>
                <a:latin typeface="Georgia" pitchFamily="18" charset="0"/>
              </a:rPr>
              <a:t>经济和社</a:t>
            </a:r>
            <a:r>
              <a:rPr lang="zh-CN" altLang="en-US" sz="1600" dirty="0">
                <a:solidFill>
                  <a:srgbClr val="717171"/>
                </a:solidFill>
                <a:latin typeface="Georgia" pitchFamily="18" charset="0"/>
              </a:rPr>
              <a:t>会统</a:t>
            </a:r>
            <a:r>
              <a:rPr lang="zh-CN" altLang="en-US" sz="1600" dirty="0" smtClean="0">
                <a:solidFill>
                  <a:srgbClr val="717171"/>
                </a:solidFill>
                <a:latin typeface="Georgia" pitchFamily="18" charset="0"/>
              </a:rPr>
              <a:t>计学，</a:t>
            </a:r>
            <a:r>
              <a:rPr lang="zh-CN" altLang="en-US" sz="1600" dirty="0">
                <a:solidFill>
                  <a:srgbClr val="717171"/>
                </a:solidFill>
                <a:latin typeface="Georgia" pitchFamily="18" charset="0"/>
              </a:rPr>
              <a:t>质量管理，公平贸易，国际金融，环境经济，消费者保护等。</a:t>
            </a:r>
            <a:endParaRPr lang="cs-CZ" altLang="cs-CZ" sz="1600" dirty="0">
              <a:solidFill>
                <a:srgbClr val="717171"/>
              </a:solidFill>
              <a:latin typeface="Georgia" pitchFamily="18" charset="0"/>
            </a:endParaRPr>
          </a:p>
          <a:p>
            <a:pPr>
              <a:spcAft>
                <a:spcPts val="600"/>
              </a:spcAft>
              <a:defRPr/>
            </a:pPr>
            <a:r>
              <a:rPr lang="zh-CN" altLang="en-US" b="1" dirty="0" smtClean="0">
                <a:solidFill>
                  <a:srgbClr val="717171"/>
                </a:solidFill>
                <a:latin typeface="Georgia" pitchFamily="18" charset="0"/>
              </a:rPr>
              <a:t>职业生涯</a:t>
            </a:r>
            <a:endParaRPr lang="cs-CZ" altLang="cs-CZ" b="1" dirty="0">
              <a:solidFill>
                <a:srgbClr val="717171"/>
              </a:solidFill>
              <a:latin typeface="Georgia" pitchFamily="18" charset="0"/>
            </a:endParaRPr>
          </a:p>
          <a:p>
            <a:pPr lvl="2">
              <a:spcAft>
                <a:spcPts val="600"/>
              </a:spcAft>
              <a:buFont typeface="Arial" charset="0"/>
              <a:buChar char="•"/>
              <a:defRPr/>
            </a:pPr>
            <a:r>
              <a:rPr lang="zh-CN" altLang="en-US" sz="1600" dirty="0" smtClean="0">
                <a:solidFill>
                  <a:srgbClr val="717171"/>
                </a:solidFill>
                <a:latin typeface="Georgia" pitchFamily="18" charset="0"/>
              </a:rPr>
              <a:t>贸</a:t>
            </a:r>
            <a:r>
              <a:rPr lang="zh-CN" altLang="en-US" sz="1600" dirty="0">
                <a:solidFill>
                  <a:srgbClr val="717171"/>
                </a:solidFill>
                <a:latin typeface="Georgia" pitchFamily="18" charset="0"/>
              </a:rPr>
              <a:t>易专业人员，市场营销专员，零售经理，物流经理，旅游顾问</a:t>
            </a:r>
            <a:endParaRPr lang="cs-CZ" altLang="cs-CZ" sz="1600" dirty="0">
              <a:solidFill>
                <a:srgbClr val="717171"/>
              </a:solidFill>
              <a:latin typeface="Georgia" pitchFamily="18" charset="0"/>
            </a:endParaRPr>
          </a:p>
          <a:p>
            <a:pPr>
              <a:spcAft>
                <a:spcPts val="600"/>
              </a:spcAft>
              <a:defRPr/>
            </a:pPr>
            <a:r>
              <a:rPr lang="zh-CN" altLang="en-US" b="1" dirty="0" smtClean="0">
                <a:solidFill>
                  <a:srgbClr val="717171"/>
                </a:solidFill>
                <a:latin typeface="Georgia" pitchFamily="18" charset="0"/>
              </a:rPr>
              <a:t>入学要求</a:t>
            </a:r>
            <a:endParaRPr lang="cs-CZ" altLang="cs-CZ" b="1" dirty="0">
              <a:solidFill>
                <a:srgbClr val="717171"/>
              </a:solidFill>
              <a:latin typeface="Georgia" pitchFamily="18" charset="0"/>
            </a:endParaRPr>
          </a:p>
          <a:p>
            <a:pPr lvl="1">
              <a:spcAft>
                <a:spcPts val="600"/>
              </a:spcAft>
              <a:buFont typeface="Arial" charset="0"/>
              <a:buChar char="•"/>
              <a:defRPr/>
            </a:pPr>
            <a:r>
              <a:rPr lang="en-US" altLang="zh-CN" sz="1600" dirty="0" smtClean="0">
                <a:solidFill>
                  <a:srgbClr val="717171"/>
                </a:solidFill>
                <a:latin typeface="Georgia" pitchFamily="18" charset="0"/>
              </a:rPr>
              <a:t>Skype</a:t>
            </a:r>
            <a:r>
              <a:rPr lang="zh-CN" altLang="en-US" sz="1600" dirty="0">
                <a:solidFill>
                  <a:srgbClr val="717171"/>
                </a:solidFill>
                <a:latin typeface="Georgia" pitchFamily="18" charset="0"/>
              </a:rPr>
              <a:t>面试 </a:t>
            </a:r>
            <a:r>
              <a:rPr lang="en-US" altLang="zh-CN" sz="1600" dirty="0">
                <a:solidFill>
                  <a:srgbClr val="717171"/>
                </a:solidFill>
                <a:latin typeface="Georgia" pitchFamily="18" charset="0"/>
              </a:rPr>
              <a:t>- </a:t>
            </a:r>
            <a:r>
              <a:rPr lang="zh-CN" altLang="en-US" sz="1600" dirty="0">
                <a:solidFill>
                  <a:srgbClr val="717171"/>
                </a:solidFill>
                <a:latin typeface="Georgia" pitchFamily="18" charset="0"/>
              </a:rPr>
              <a:t>兴趣，商务，经济学，英语（</a:t>
            </a:r>
            <a:r>
              <a:rPr lang="en-US" altLang="zh-CN" sz="1600" dirty="0">
                <a:solidFill>
                  <a:srgbClr val="717171"/>
                </a:solidFill>
                <a:latin typeface="Georgia" pitchFamily="18" charset="0"/>
              </a:rPr>
              <a:t>B1</a:t>
            </a:r>
            <a:r>
              <a:rPr lang="zh-CN" altLang="en-US" sz="1600" dirty="0">
                <a:solidFill>
                  <a:srgbClr val="717171"/>
                </a:solidFill>
                <a:latin typeface="Georgia" pitchFamily="18" charset="0"/>
              </a:rPr>
              <a:t>级</a:t>
            </a:r>
            <a:r>
              <a:rPr lang="en-US" altLang="zh-CN" sz="1600" dirty="0">
                <a:solidFill>
                  <a:srgbClr val="717171"/>
                </a:solidFill>
                <a:latin typeface="Georgia" pitchFamily="18" charset="0"/>
              </a:rPr>
              <a:t>=</a:t>
            </a:r>
            <a:r>
              <a:rPr lang="zh-CN" altLang="en-US" sz="1600" dirty="0">
                <a:solidFill>
                  <a:srgbClr val="717171"/>
                </a:solidFill>
                <a:latin typeface="Georgia" pitchFamily="18" charset="0"/>
              </a:rPr>
              <a:t>最</a:t>
            </a:r>
            <a:r>
              <a:rPr lang="zh-CN" altLang="en-US" sz="1600" dirty="0" smtClean="0">
                <a:solidFill>
                  <a:srgbClr val="717171"/>
                </a:solidFill>
                <a:latin typeface="Georgia" pitchFamily="18" charset="0"/>
              </a:rPr>
              <a:t>低</a:t>
            </a:r>
            <a:r>
              <a:rPr lang="zh-CN" altLang="en-US" sz="1600" dirty="0">
                <a:solidFill>
                  <a:srgbClr val="717171"/>
                </a:solidFill>
                <a:latin typeface="Georgia" pitchFamily="18" charset="0"/>
              </a:rPr>
              <a:t>托</a:t>
            </a:r>
            <a:r>
              <a:rPr lang="zh-CN" altLang="en-US" sz="1600" dirty="0" smtClean="0">
                <a:solidFill>
                  <a:srgbClr val="717171"/>
                </a:solidFill>
                <a:latin typeface="Georgia" pitchFamily="18" charset="0"/>
              </a:rPr>
              <a:t>福考试成绩</a:t>
            </a:r>
            <a:r>
              <a:rPr lang="en-US" altLang="zh-CN" sz="1600" dirty="0" smtClean="0">
                <a:solidFill>
                  <a:srgbClr val="717171"/>
                </a:solidFill>
                <a:latin typeface="Georgia" pitchFamily="18" charset="0"/>
              </a:rPr>
              <a:t>42</a:t>
            </a:r>
            <a:r>
              <a:rPr lang="zh-CN" altLang="en-US" sz="1600" dirty="0" smtClean="0">
                <a:solidFill>
                  <a:srgbClr val="717171"/>
                </a:solidFill>
                <a:latin typeface="Georgia" pitchFamily="18" charset="0"/>
              </a:rPr>
              <a:t>分）</a:t>
            </a:r>
            <a:endParaRPr lang="cs-CZ" altLang="cs-CZ" sz="1600" dirty="0" smtClean="0">
              <a:solidFill>
                <a:srgbClr val="717171"/>
              </a:solidFill>
              <a:latin typeface="Georgia" pitchFamily="18" charset="0"/>
            </a:endParaRPr>
          </a:p>
          <a:p>
            <a:pPr>
              <a:spcAft>
                <a:spcPts val="600"/>
              </a:spcAft>
              <a:defRPr/>
            </a:pPr>
            <a:r>
              <a:rPr lang="zh-CN" altLang="en-US" b="1" dirty="0" smtClean="0">
                <a:solidFill>
                  <a:srgbClr val="717171"/>
                </a:solidFill>
                <a:latin typeface="Georgia" pitchFamily="18" charset="0"/>
              </a:rPr>
              <a:t>时间和费用</a:t>
            </a:r>
            <a:endParaRPr lang="cs-CZ" altLang="cs-CZ" b="1" dirty="0">
              <a:solidFill>
                <a:srgbClr val="717171"/>
              </a:solidFill>
              <a:latin typeface="Georgia" pitchFamily="18" charset="0"/>
            </a:endParaRPr>
          </a:p>
          <a:p>
            <a:pPr lvl="1">
              <a:spcAft>
                <a:spcPts val="600"/>
              </a:spcAft>
              <a:buFont typeface="Arial" charset="0"/>
              <a:buChar char="•"/>
              <a:defRPr/>
            </a:pPr>
            <a:r>
              <a:rPr lang="zh-CN" altLang="en-US" sz="1600" dirty="0" smtClean="0">
                <a:solidFill>
                  <a:srgbClr val="717171"/>
                </a:solidFill>
                <a:latin typeface="Georgia" pitchFamily="18" charset="0"/>
              </a:rPr>
              <a:t>标准学习</a:t>
            </a:r>
            <a:r>
              <a:rPr lang="cs-CZ" altLang="cs-CZ" sz="1600" dirty="0" smtClean="0">
                <a:solidFill>
                  <a:srgbClr val="717171"/>
                </a:solidFill>
                <a:latin typeface="Georgia" pitchFamily="18" charset="0"/>
              </a:rPr>
              <a:t>: </a:t>
            </a:r>
            <a:r>
              <a:rPr lang="cs-CZ" altLang="cs-CZ" sz="1600" dirty="0">
                <a:solidFill>
                  <a:srgbClr val="717171"/>
                </a:solidFill>
                <a:latin typeface="Georgia" pitchFamily="18" charset="0"/>
              </a:rPr>
              <a:t>2 </a:t>
            </a:r>
            <a:r>
              <a:rPr lang="zh-CN" altLang="en-US" sz="1600" dirty="0">
                <a:solidFill>
                  <a:srgbClr val="717171"/>
                </a:solidFill>
                <a:latin typeface="Georgia" pitchFamily="18" charset="0"/>
              </a:rPr>
              <a:t>年</a:t>
            </a:r>
            <a:r>
              <a:rPr lang="en-US" altLang="cs-CZ" sz="1600" dirty="0" smtClean="0">
                <a:solidFill>
                  <a:srgbClr val="717171"/>
                </a:solidFill>
                <a:latin typeface="Georgia" pitchFamily="18" charset="0"/>
              </a:rPr>
              <a:t>,   </a:t>
            </a:r>
            <a:r>
              <a:rPr lang="cs-CZ" altLang="cs-CZ" sz="1600" dirty="0">
                <a:solidFill>
                  <a:srgbClr val="717171"/>
                </a:solidFill>
                <a:latin typeface="Georgia" pitchFamily="18" charset="0"/>
              </a:rPr>
              <a:t>2,000 </a:t>
            </a:r>
            <a:r>
              <a:rPr lang="zh-CN" altLang="en-US" sz="1600" dirty="0">
                <a:solidFill>
                  <a:srgbClr val="717171"/>
                </a:solidFill>
                <a:latin typeface="Georgia" pitchFamily="18" charset="0"/>
              </a:rPr>
              <a:t>欧元</a:t>
            </a:r>
            <a:r>
              <a:rPr lang="cs-CZ" altLang="cs-CZ" sz="1600" dirty="0" smtClean="0">
                <a:solidFill>
                  <a:srgbClr val="717171"/>
                </a:solidFill>
                <a:latin typeface="Georgia" pitchFamily="18" charset="0"/>
              </a:rPr>
              <a:t> </a:t>
            </a:r>
            <a:r>
              <a:rPr lang="cs-CZ" altLang="cs-CZ" sz="1600" dirty="0">
                <a:solidFill>
                  <a:srgbClr val="717171"/>
                </a:solidFill>
                <a:latin typeface="Georgia" pitchFamily="18" charset="0"/>
              </a:rPr>
              <a:t>/ </a:t>
            </a:r>
            <a:r>
              <a:rPr lang="zh-CN" altLang="en-US" sz="1600" dirty="0">
                <a:solidFill>
                  <a:srgbClr val="717171"/>
                </a:solidFill>
                <a:latin typeface="Georgia" pitchFamily="18" charset="0"/>
              </a:rPr>
              <a:t>学期</a:t>
            </a:r>
            <a:endParaRPr lang="en-US" altLang="cs-CZ" sz="1600" dirty="0">
              <a:solidFill>
                <a:srgbClr val="717171"/>
              </a:solidFill>
              <a:latin typeface="Georgia" pitchFamily="18" charset="0"/>
            </a:endParaRPr>
          </a:p>
        </p:txBody>
      </p:sp>
    </p:spTree>
    <p:extLst>
      <p:ext uri="{BB962C8B-B14F-4D97-AF65-F5344CB8AC3E}">
        <p14:creationId xmlns:p14="http://schemas.microsoft.com/office/powerpoint/2010/main" val="2229385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a:solidFill>
                  <a:srgbClr val="C92D70"/>
                </a:solidFill>
              </a:rPr>
              <a:t>认证课程</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Obdélník 3"/>
          <p:cNvSpPr>
            <a:spLocks noChangeArrowheads="1"/>
          </p:cNvSpPr>
          <p:nvPr/>
        </p:nvSpPr>
        <p:spPr bwMode="auto">
          <a:xfrm>
            <a:off x="447675" y="868363"/>
            <a:ext cx="8594725"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600"/>
              </a:spcAft>
              <a:buFont typeface="Arial" charset="0"/>
              <a:buChar char="•"/>
              <a:defRPr/>
            </a:pPr>
            <a:r>
              <a:rPr lang="zh-CN" altLang="en-US" sz="2000" b="1" dirty="0" smtClean="0">
                <a:solidFill>
                  <a:srgbClr val="717171"/>
                </a:solidFill>
                <a:latin typeface="+mj-lt"/>
              </a:rPr>
              <a:t>超</a:t>
            </a:r>
            <a:r>
              <a:rPr lang="zh-CN" altLang="en-US" sz="2000" b="1" dirty="0">
                <a:solidFill>
                  <a:srgbClr val="717171"/>
                </a:solidFill>
                <a:latin typeface="+mj-lt"/>
              </a:rPr>
              <a:t>过</a:t>
            </a:r>
            <a:r>
              <a:rPr lang="en-US" altLang="zh-CN" sz="2000" b="1" dirty="0">
                <a:solidFill>
                  <a:srgbClr val="717171"/>
                </a:solidFill>
                <a:latin typeface="+mj-lt"/>
              </a:rPr>
              <a:t>50</a:t>
            </a:r>
            <a:r>
              <a:rPr lang="zh-CN" altLang="en-US" sz="2000" b="1" dirty="0">
                <a:solidFill>
                  <a:srgbClr val="717171"/>
                </a:solidFill>
                <a:latin typeface="+mj-lt"/>
              </a:rPr>
              <a:t>门英语课程</a:t>
            </a:r>
            <a:r>
              <a:rPr lang="zh-CN" altLang="en-US" sz="2000" b="1" dirty="0" smtClean="0">
                <a:solidFill>
                  <a:srgbClr val="717171"/>
                </a:solidFill>
                <a:latin typeface="+mj-lt"/>
              </a:rPr>
              <a:t>（</a:t>
            </a:r>
            <a:r>
              <a:rPr lang="zh-CN" altLang="en-US" sz="2000" b="1" dirty="0">
                <a:solidFill>
                  <a:srgbClr val="717171"/>
                </a:solidFill>
                <a:latin typeface="+mj-lt"/>
              </a:rPr>
              <a:t>如</a:t>
            </a:r>
            <a:r>
              <a:rPr lang="zh-CN" altLang="en-US" sz="2000" b="1" dirty="0" smtClean="0">
                <a:solidFill>
                  <a:srgbClr val="717171"/>
                </a:solidFill>
                <a:latin typeface="+mj-lt"/>
              </a:rPr>
              <a:t>下示例）</a:t>
            </a:r>
            <a:endParaRPr lang="cs-CZ" altLang="cs-CZ" sz="2000"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经</a:t>
            </a:r>
            <a:r>
              <a:rPr lang="zh-CN" altLang="en-US" dirty="0">
                <a:solidFill>
                  <a:srgbClr val="717171"/>
                </a:solidFill>
                <a:latin typeface="+mj-lt"/>
              </a:rPr>
              <a:t>济学：微观经济学，宏观经济学</a:t>
            </a:r>
            <a:endParaRPr lang="cs-CZ" altLang="cs-CZ"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财</a:t>
            </a:r>
            <a:r>
              <a:rPr lang="zh-CN" altLang="en-US" dirty="0">
                <a:solidFill>
                  <a:srgbClr val="717171"/>
                </a:solidFill>
                <a:latin typeface="+mj-lt"/>
              </a:rPr>
              <a:t>务会计：会计，证券，公共财政，财务分析，管理会计学原理</a:t>
            </a:r>
            <a:endParaRPr lang="cs-CZ" altLang="cs-CZ"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数</a:t>
            </a:r>
            <a:r>
              <a:rPr lang="zh-CN" altLang="en-US" dirty="0">
                <a:solidFill>
                  <a:srgbClr val="717171"/>
                </a:solidFill>
                <a:latin typeface="+mj-lt"/>
              </a:rPr>
              <a:t>学与信息学：数学，概率与统计学，决策理论模型，计量经济学，电子商务</a:t>
            </a:r>
            <a:endParaRPr lang="cs-CZ" altLang="cs-CZ"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管</a:t>
            </a:r>
            <a:r>
              <a:rPr lang="zh-CN" altLang="en-US" dirty="0">
                <a:solidFill>
                  <a:srgbClr val="717171"/>
                </a:solidFill>
                <a:latin typeface="+mj-lt"/>
              </a:rPr>
              <a:t>理：项目管理，战略管理，物流，人力资源管理，供应链管理</a:t>
            </a:r>
            <a:endParaRPr lang="cs-CZ" altLang="cs-CZ" dirty="0" smtClean="0">
              <a:solidFill>
                <a:srgbClr val="717171"/>
              </a:solidFill>
              <a:latin typeface="+mj-lt"/>
            </a:endParaRPr>
          </a:p>
          <a:p>
            <a:pPr lvl="1">
              <a:spcAft>
                <a:spcPts val="600"/>
              </a:spcAft>
              <a:buFont typeface="Arial" charset="0"/>
              <a:buChar char="•"/>
              <a:defRPr/>
            </a:pPr>
            <a:r>
              <a:rPr lang="zh-CN" altLang="en-US" i="1" dirty="0" smtClean="0">
                <a:solidFill>
                  <a:srgbClr val="717171"/>
                </a:solidFill>
                <a:latin typeface="+mj-lt"/>
              </a:rPr>
              <a:t>语</a:t>
            </a:r>
            <a:r>
              <a:rPr lang="zh-CN" altLang="en-US" i="1" dirty="0">
                <a:solidFill>
                  <a:srgbClr val="717171"/>
                </a:solidFill>
                <a:latin typeface="+mj-lt"/>
              </a:rPr>
              <a:t>言：商务英语，</a:t>
            </a:r>
            <a:r>
              <a:rPr lang="en-US" altLang="zh-CN" i="1" dirty="0">
                <a:solidFill>
                  <a:srgbClr val="717171"/>
                </a:solidFill>
                <a:latin typeface="+mj-lt"/>
              </a:rPr>
              <a:t>IT</a:t>
            </a:r>
            <a:r>
              <a:rPr lang="zh-CN" altLang="en-US" i="1" dirty="0">
                <a:solidFill>
                  <a:srgbClr val="717171"/>
                </a:solidFill>
                <a:latin typeface="+mj-lt"/>
              </a:rPr>
              <a:t>和商业英语，商业管理英语</a:t>
            </a:r>
            <a:endParaRPr lang="cs-CZ" altLang="cs-CZ" i="1"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法</a:t>
            </a:r>
            <a:r>
              <a:rPr lang="zh-CN" altLang="en-US" dirty="0">
                <a:solidFill>
                  <a:srgbClr val="717171"/>
                </a:solidFill>
                <a:latin typeface="+mj-lt"/>
              </a:rPr>
              <a:t>律：欧盟法律简介</a:t>
            </a:r>
            <a:endParaRPr lang="cs-CZ" altLang="cs-CZ"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区</a:t>
            </a:r>
            <a:r>
              <a:rPr lang="zh-CN" altLang="en-US" dirty="0">
                <a:solidFill>
                  <a:srgbClr val="717171"/>
                </a:solidFill>
                <a:latin typeface="+mj-lt"/>
              </a:rPr>
              <a:t>域管理：环境管理，农村社会学，绿色经济与可持续发展</a:t>
            </a:r>
            <a:endParaRPr lang="cs-CZ" altLang="cs-CZ" dirty="0" smtClean="0">
              <a:solidFill>
                <a:srgbClr val="717171"/>
              </a:solidFill>
              <a:latin typeface="+mj-lt"/>
            </a:endParaRPr>
          </a:p>
          <a:p>
            <a:pPr lvl="1">
              <a:spcAft>
                <a:spcPts val="600"/>
              </a:spcAft>
              <a:buFont typeface="Arial" charset="0"/>
              <a:buChar char="•"/>
              <a:defRPr/>
            </a:pPr>
            <a:r>
              <a:rPr lang="zh-CN" altLang="en-US" dirty="0" smtClean="0">
                <a:solidFill>
                  <a:srgbClr val="717171"/>
                </a:solidFill>
                <a:latin typeface="+mj-lt"/>
              </a:rPr>
              <a:t>贸</a:t>
            </a:r>
            <a:r>
              <a:rPr lang="zh-CN" altLang="en-US" dirty="0">
                <a:solidFill>
                  <a:srgbClr val="717171"/>
                </a:solidFill>
                <a:latin typeface="+mj-lt"/>
              </a:rPr>
              <a:t>易与旅游：营销研究，国际贸易，商</a:t>
            </a:r>
            <a:r>
              <a:rPr lang="zh-CN" altLang="en-US" dirty="0" smtClean="0">
                <a:solidFill>
                  <a:srgbClr val="717171"/>
                </a:solidFill>
                <a:latin typeface="+mj-lt"/>
              </a:rPr>
              <a:t>业</a:t>
            </a:r>
            <a:r>
              <a:rPr lang="zh-CN" altLang="en-US" dirty="0">
                <a:solidFill>
                  <a:srgbClr val="717171"/>
                </a:solidFill>
                <a:latin typeface="+mj-lt"/>
              </a:rPr>
              <a:t>策略</a:t>
            </a:r>
            <a:r>
              <a:rPr lang="zh-CN" altLang="en-US" dirty="0" smtClean="0">
                <a:solidFill>
                  <a:srgbClr val="717171"/>
                </a:solidFill>
                <a:latin typeface="+mj-lt"/>
              </a:rPr>
              <a:t>，</a:t>
            </a:r>
            <a:r>
              <a:rPr lang="zh-CN" altLang="en-US" dirty="0">
                <a:solidFill>
                  <a:srgbClr val="717171"/>
                </a:solidFill>
                <a:latin typeface="+mj-lt"/>
              </a:rPr>
              <a:t>战略营销，营销传播</a:t>
            </a:r>
            <a:endParaRPr lang="en-GB" altLang="cs-CZ" dirty="0" smtClean="0">
              <a:solidFill>
                <a:srgbClr val="717171"/>
              </a:solidFill>
              <a:latin typeface="+mj-lt"/>
            </a:endParaRPr>
          </a:p>
          <a:p>
            <a:pPr>
              <a:spcAft>
                <a:spcPts val="600"/>
              </a:spcAft>
              <a:buFont typeface="Arial" charset="0"/>
              <a:buChar char="•"/>
              <a:defRPr/>
            </a:pPr>
            <a:r>
              <a:rPr lang="zh-CN" altLang="en-US" sz="2000" b="1" dirty="0" smtClean="0">
                <a:solidFill>
                  <a:srgbClr val="717171"/>
                </a:solidFill>
                <a:latin typeface="+mj-lt"/>
              </a:rPr>
              <a:t>时</a:t>
            </a:r>
            <a:r>
              <a:rPr lang="zh-CN" altLang="en-US" sz="2000" b="1" dirty="0">
                <a:solidFill>
                  <a:srgbClr val="717171"/>
                </a:solidFill>
                <a:latin typeface="+mj-lt"/>
              </a:rPr>
              <a:t>间和费用</a:t>
            </a:r>
            <a:endParaRPr lang="cs-CZ" altLang="cs-CZ" sz="2000" b="1" dirty="0" smtClean="0">
              <a:solidFill>
                <a:srgbClr val="717171"/>
              </a:solidFill>
              <a:latin typeface="+mj-lt"/>
            </a:endParaRPr>
          </a:p>
          <a:p>
            <a:pPr lvl="1" eaLnBrk="1" hangingPunct="1">
              <a:spcAft>
                <a:spcPts val="600"/>
              </a:spcAft>
              <a:buFont typeface="Arial" charset="0"/>
              <a:buChar char="•"/>
              <a:defRPr/>
            </a:pPr>
            <a:r>
              <a:rPr lang="cs-CZ" altLang="cs-CZ" dirty="0" smtClean="0">
                <a:solidFill>
                  <a:srgbClr val="717171"/>
                </a:solidFill>
                <a:latin typeface="+mj-lt"/>
              </a:rPr>
              <a:t>1 </a:t>
            </a:r>
            <a:r>
              <a:rPr lang="zh-CN" altLang="en-US" dirty="0">
                <a:solidFill>
                  <a:srgbClr val="717171"/>
                </a:solidFill>
                <a:latin typeface="+mj-lt"/>
              </a:rPr>
              <a:t>学期</a:t>
            </a:r>
            <a:r>
              <a:rPr lang="en-US" altLang="cs-CZ" dirty="0" smtClean="0">
                <a:solidFill>
                  <a:srgbClr val="717171"/>
                </a:solidFill>
                <a:latin typeface="+mj-lt"/>
              </a:rPr>
              <a:t>,  </a:t>
            </a:r>
            <a:r>
              <a:rPr lang="cs-CZ" altLang="cs-CZ" dirty="0" smtClean="0">
                <a:solidFill>
                  <a:srgbClr val="717171"/>
                </a:solidFill>
                <a:latin typeface="+mj-lt"/>
              </a:rPr>
              <a:t>200 </a:t>
            </a:r>
            <a:r>
              <a:rPr lang="zh-CN" altLang="en-US" dirty="0">
                <a:solidFill>
                  <a:srgbClr val="717171"/>
                </a:solidFill>
                <a:latin typeface="+mj-lt"/>
              </a:rPr>
              <a:t>欧元</a:t>
            </a:r>
            <a:r>
              <a:rPr lang="cs-CZ" altLang="cs-CZ" dirty="0" smtClean="0">
                <a:solidFill>
                  <a:srgbClr val="717171"/>
                </a:solidFill>
                <a:latin typeface="+mj-lt"/>
              </a:rPr>
              <a:t>/ </a:t>
            </a:r>
            <a:r>
              <a:rPr lang="zh-CN" altLang="en-US" dirty="0">
                <a:solidFill>
                  <a:srgbClr val="717171"/>
                </a:solidFill>
                <a:latin typeface="+mj-lt"/>
              </a:rPr>
              <a:t>课程</a:t>
            </a:r>
            <a:r>
              <a:rPr lang="cs-CZ" altLang="cs-CZ" dirty="0" smtClean="0">
                <a:solidFill>
                  <a:srgbClr val="717171"/>
                </a:solidFill>
                <a:latin typeface="+mj-lt"/>
              </a:rPr>
              <a:t> </a:t>
            </a:r>
            <a:endParaRPr lang="en-US" altLang="cs-CZ" dirty="0" smtClean="0">
              <a:solidFill>
                <a:srgbClr val="717171"/>
              </a:solidFill>
              <a:latin typeface="+mj-lt"/>
            </a:endParaRPr>
          </a:p>
          <a:p>
            <a:pPr marL="2286000" lvl="5" indent="0" eaLnBrk="1" hangingPunct="1">
              <a:spcAft>
                <a:spcPts val="600"/>
              </a:spcAft>
              <a:defRPr/>
            </a:pPr>
            <a:r>
              <a:rPr lang="en-US" altLang="cs-CZ" dirty="0" smtClean="0">
                <a:latin typeface="Georgia" pitchFamily="18" charset="0"/>
              </a:rPr>
              <a:t>				</a:t>
            </a:r>
            <a:r>
              <a:rPr lang="en-US" altLang="cs-CZ" dirty="0">
                <a:latin typeface="Georgia" pitchFamily="18" charset="0"/>
              </a:rPr>
              <a:t> </a:t>
            </a:r>
            <a:r>
              <a:rPr lang="zh-CN" altLang="en-US" dirty="0" smtClean="0">
                <a:latin typeface="Georgia" pitchFamily="18" charset="0"/>
              </a:rPr>
              <a:t>更多信息</a:t>
            </a:r>
            <a:endParaRPr lang="en-GB" altLang="cs-CZ" sz="2000" dirty="0" smtClean="0">
              <a:latin typeface="Georgia" pitchFamily="18" charset="0"/>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2283"/>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862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smtClean="0">
                <a:solidFill>
                  <a:srgbClr val="C92D70"/>
                </a:solidFill>
              </a:rPr>
              <a:t>暑期学习</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447675" y="1055688"/>
            <a:ext cx="8594725" cy="4524315"/>
          </a:xfrm>
          <a:prstGeom prst="rect">
            <a:avLst/>
          </a:prstGeom>
        </p:spPr>
        <p:txBody>
          <a:bodyPr>
            <a:spAutoFit/>
          </a:bodyPr>
          <a:lstStyle/>
          <a:p>
            <a:pPr marL="342900" indent="-342900">
              <a:buFont typeface="Arial" panose="020B0604020202020204" pitchFamily="34" charset="0"/>
              <a:buChar char="•"/>
              <a:defRPr/>
            </a:pPr>
            <a:r>
              <a:rPr lang="zh-CN" altLang="en-US" sz="2000" b="1" dirty="0" smtClean="0">
                <a:solidFill>
                  <a:srgbClr val="717171"/>
                </a:solidFill>
                <a:latin typeface="Georgia" panose="02040502050405020303" pitchFamily="18" charset="0"/>
              </a:rPr>
              <a:t>欧</a:t>
            </a:r>
            <a:r>
              <a:rPr lang="zh-CN" altLang="en-US" sz="2000" b="1" dirty="0">
                <a:solidFill>
                  <a:srgbClr val="717171"/>
                </a:solidFill>
                <a:latin typeface="Georgia" panose="02040502050405020303" pitchFamily="18" charset="0"/>
              </a:rPr>
              <a:t>洲文化与商业环境</a:t>
            </a:r>
            <a:endParaRPr lang="cs-CZ" sz="2000" b="1" dirty="0" smtClean="0">
              <a:solidFill>
                <a:srgbClr val="717171"/>
              </a:solidFill>
              <a:latin typeface="Georgia" panose="02040502050405020303" pitchFamily="18" charset="0"/>
            </a:endParaRPr>
          </a:p>
          <a:p>
            <a:pPr marL="800100" lvl="1" indent="-342900">
              <a:spcAft>
                <a:spcPts val="600"/>
              </a:spcAft>
              <a:buFont typeface="Arial" panose="020B0604020202020204" pitchFamily="34" charset="0"/>
              <a:buChar char="•"/>
              <a:defRPr/>
            </a:pPr>
            <a:r>
              <a:rPr lang="zh-CN" altLang="en-US" sz="2000" dirty="0" smtClean="0">
                <a:solidFill>
                  <a:srgbClr val="717171"/>
                </a:solidFill>
                <a:latin typeface="Georgia" panose="02040502050405020303" pitchFamily="18" charset="0"/>
              </a:rPr>
              <a:t>欧</a:t>
            </a:r>
            <a:r>
              <a:rPr lang="zh-CN" altLang="en-US" sz="2000" dirty="0">
                <a:solidFill>
                  <a:srgbClr val="717171"/>
                </a:solidFill>
                <a:latin typeface="Georgia" panose="02040502050405020303" pitchFamily="18" charset="0"/>
              </a:rPr>
              <a:t>洲文化，欧洲商业环境，欧盟，欧洲一体化和欧洲法律讲座</a:t>
            </a:r>
            <a:endParaRPr lang="cs-CZ" sz="2000" dirty="0">
              <a:solidFill>
                <a:srgbClr val="717171"/>
              </a:solidFill>
              <a:latin typeface="Georgia" panose="02040502050405020303" pitchFamily="18" charset="0"/>
            </a:endParaRPr>
          </a:p>
          <a:p>
            <a:pPr marL="800100" lvl="1" indent="-342900">
              <a:spcAft>
                <a:spcPts val="600"/>
              </a:spcAft>
              <a:buFont typeface="Arial" panose="020B0604020202020204" pitchFamily="34" charset="0"/>
              <a:buChar char="•"/>
              <a:defRPr/>
            </a:pPr>
            <a:r>
              <a:rPr lang="zh-CN" altLang="en-US" sz="2000" dirty="0" smtClean="0">
                <a:solidFill>
                  <a:srgbClr val="717171"/>
                </a:solidFill>
                <a:latin typeface="Georgia" panose="02040502050405020303" pitchFamily="18" charset="0"/>
              </a:rPr>
              <a:t>参观游览周边景点，如本地的百威啤酒厂，前往捷</a:t>
            </a:r>
            <a:r>
              <a:rPr lang="zh-CN" altLang="en-US" sz="2000" dirty="0">
                <a:solidFill>
                  <a:srgbClr val="717171"/>
                </a:solidFill>
                <a:latin typeface="Georgia" panose="02040502050405020303" pitchFamily="18" charset="0"/>
              </a:rPr>
              <a:t>克克鲁姆洛</a:t>
            </a:r>
            <a:r>
              <a:rPr lang="zh-CN" altLang="en-US" sz="2000" dirty="0" smtClean="0">
                <a:solidFill>
                  <a:srgbClr val="717171"/>
                </a:solidFill>
                <a:latin typeface="Georgia" panose="02040502050405020303" pitchFamily="18" charset="0"/>
              </a:rPr>
              <a:t>夫和维</a:t>
            </a:r>
            <a:r>
              <a:rPr lang="zh-CN" altLang="en-US" sz="2000" dirty="0">
                <a:solidFill>
                  <a:srgbClr val="717171"/>
                </a:solidFill>
                <a:latin typeface="Georgia" panose="02040502050405020303" pitchFamily="18" charset="0"/>
              </a:rPr>
              <a:t>也</a:t>
            </a:r>
            <a:r>
              <a:rPr lang="zh-CN" altLang="en-US" sz="2000" dirty="0" smtClean="0">
                <a:solidFill>
                  <a:srgbClr val="717171"/>
                </a:solidFill>
                <a:latin typeface="Georgia" panose="02040502050405020303" pitchFamily="18" charset="0"/>
              </a:rPr>
              <a:t>纳。</a:t>
            </a:r>
            <a:endParaRPr lang="cs-CZ" sz="2000" dirty="0">
              <a:solidFill>
                <a:srgbClr val="717171"/>
              </a:solidFill>
              <a:latin typeface="Georgia" panose="02040502050405020303" pitchFamily="18" charset="0"/>
            </a:endParaRPr>
          </a:p>
          <a:p>
            <a:pPr marL="800100" lvl="1" indent="-342900">
              <a:spcAft>
                <a:spcPts val="600"/>
              </a:spcAft>
              <a:buFont typeface="Arial" panose="020B0604020202020204" pitchFamily="34" charset="0"/>
              <a:buChar char="•"/>
              <a:defRPr/>
            </a:pPr>
            <a:r>
              <a:rPr lang="zh-CN" altLang="en-US" sz="2000" dirty="0" smtClean="0">
                <a:solidFill>
                  <a:srgbClr val="717171"/>
                </a:solidFill>
                <a:latin typeface="Georgia" panose="02040502050405020303" pitchFamily="18" charset="0"/>
              </a:rPr>
              <a:t>与</a:t>
            </a:r>
            <a:r>
              <a:rPr lang="zh-CN" altLang="en-US" sz="2000" dirty="0">
                <a:solidFill>
                  <a:srgbClr val="717171"/>
                </a:solidFill>
                <a:latin typeface="Georgia" panose="02040502050405020303" pitchFamily="18" charset="0"/>
              </a:rPr>
              <a:t>澳大利亚学</a:t>
            </a:r>
            <a:r>
              <a:rPr lang="zh-CN" altLang="en-US" sz="2000" dirty="0" smtClean="0">
                <a:solidFill>
                  <a:srgbClr val="717171"/>
                </a:solidFill>
                <a:latin typeface="Georgia" panose="02040502050405020303" pitchFamily="18" charset="0"/>
              </a:rPr>
              <a:t>生共同学习（墨</a:t>
            </a:r>
            <a:r>
              <a:rPr lang="zh-CN" altLang="en-US" sz="2000" dirty="0">
                <a:solidFill>
                  <a:srgbClr val="717171"/>
                </a:solidFill>
                <a:latin typeface="Georgia" panose="02040502050405020303" pitchFamily="18" charset="0"/>
              </a:rPr>
              <a:t>尔本维多利亚大</a:t>
            </a:r>
            <a:r>
              <a:rPr lang="zh-CN" altLang="en-US" sz="2000" dirty="0" smtClean="0">
                <a:solidFill>
                  <a:srgbClr val="717171"/>
                </a:solidFill>
                <a:latin typeface="Georgia" panose="02040502050405020303" pitchFamily="18" charset="0"/>
              </a:rPr>
              <a:t>学学生）</a:t>
            </a:r>
            <a:endParaRPr lang="en-US" altLang="zh-CN" sz="2000" dirty="0">
              <a:solidFill>
                <a:srgbClr val="717171"/>
              </a:solidFill>
              <a:latin typeface="Georgia" panose="02040502050405020303" pitchFamily="18" charset="0"/>
            </a:endParaRPr>
          </a:p>
          <a:p>
            <a:pPr marL="800100" lvl="1" indent="-342900">
              <a:spcAft>
                <a:spcPts val="600"/>
              </a:spcAft>
              <a:buFont typeface="Arial" panose="020B0604020202020204" pitchFamily="34" charset="0"/>
              <a:buChar char="•"/>
              <a:defRPr/>
            </a:pPr>
            <a:r>
              <a:rPr lang="zh-CN" altLang="en-US" sz="2000" dirty="0" smtClean="0">
                <a:solidFill>
                  <a:srgbClr val="717171"/>
                </a:solidFill>
                <a:latin typeface="Georgia" panose="02040502050405020303" pitchFamily="18" charset="0"/>
              </a:rPr>
              <a:t> 中国学生最多可接收人数</a:t>
            </a:r>
            <a:r>
              <a:rPr lang="en-US" altLang="zh-CN" sz="2000" dirty="0" smtClean="0">
                <a:solidFill>
                  <a:srgbClr val="717171"/>
                </a:solidFill>
                <a:latin typeface="Georgia" panose="02040502050405020303" pitchFamily="18" charset="0"/>
              </a:rPr>
              <a:t>18</a:t>
            </a:r>
            <a:r>
              <a:rPr lang="zh-CN" altLang="en-US" sz="2000" dirty="0" smtClean="0">
                <a:solidFill>
                  <a:srgbClr val="717171"/>
                </a:solidFill>
                <a:latin typeface="Georgia" panose="02040502050405020303" pitchFamily="18" charset="0"/>
              </a:rPr>
              <a:t>人</a:t>
            </a:r>
            <a:endParaRPr lang="cs-CZ" sz="2000" dirty="0">
              <a:solidFill>
                <a:srgbClr val="717171"/>
              </a:solidFill>
              <a:latin typeface="Georgia" panose="02040502050405020303" pitchFamily="18" charset="0"/>
            </a:endParaRPr>
          </a:p>
          <a:p>
            <a:pPr marL="342900" indent="-342900">
              <a:buFont typeface="Arial" panose="020B0604020202020204" pitchFamily="34" charset="0"/>
              <a:buChar char="•"/>
              <a:defRPr/>
            </a:pPr>
            <a:r>
              <a:rPr lang="cs-CZ" sz="2000" dirty="0">
                <a:solidFill>
                  <a:srgbClr val="717171"/>
                </a:solidFill>
                <a:latin typeface="Georgia" panose="02040502050405020303" pitchFamily="18" charset="0"/>
              </a:rPr>
              <a:t> </a:t>
            </a:r>
            <a:r>
              <a:rPr lang="zh-CN" altLang="en-US" sz="2000" b="1" dirty="0">
                <a:solidFill>
                  <a:srgbClr val="717171"/>
                </a:solidFill>
                <a:latin typeface="Georgia" panose="02040502050405020303" pitchFamily="18" charset="0"/>
              </a:rPr>
              <a:t>时</a:t>
            </a:r>
            <a:r>
              <a:rPr lang="zh-CN" altLang="en-US" sz="2000" b="1" dirty="0" smtClean="0">
                <a:solidFill>
                  <a:srgbClr val="717171"/>
                </a:solidFill>
                <a:latin typeface="Georgia" panose="02040502050405020303" pitchFamily="18" charset="0"/>
              </a:rPr>
              <a:t>间和费用</a:t>
            </a:r>
            <a:endParaRPr lang="cs-CZ" sz="2000" b="1" dirty="0">
              <a:solidFill>
                <a:srgbClr val="717171"/>
              </a:solidFill>
              <a:latin typeface="Georgia" panose="02040502050405020303" pitchFamily="18" charset="0"/>
            </a:endParaRPr>
          </a:p>
          <a:p>
            <a:pPr marL="800100" lvl="1" indent="-342900">
              <a:buFont typeface="Arial" panose="020B0604020202020204" pitchFamily="34" charset="0"/>
              <a:buChar char="•"/>
              <a:defRPr/>
            </a:pPr>
            <a:r>
              <a:rPr lang="cs-CZ" sz="2000" dirty="0">
                <a:solidFill>
                  <a:srgbClr val="717171"/>
                </a:solidFill>
                <a:latin typeface="Georgia" panose="02040502050405020303" pitchFamily="18" charset="0"/>
              </a:rPr>
              <a:t>2 </a:t>
            </a:r>
            <a:r>
              <a:rPr lang="zh-CN" altLang="en-US" sz="2000" dirty="0">
                <a:solidFill>
                  <a:srgbClr val="717171"/>
                </a:solidFill>
                <a:latin typeface="Georgia" panose="02040502050405020303" pitchFamily="18" charset="0"/>
              </a:rPr>
              <a:t>星期</a:t>
            </a:r>
            <a:r>
              <a:rPr lang="cs-CZ" sz="2000" dirty="0" smtClean="0">
                <a:solidFill>
                  <a:srgbClr val="717171"/>
                </a:solidFill>
                <a:latin typeface="Georgia" panose="02040502050405020303" pitchFamily="18" charset="0"/>
              </a:rPr>
              <a:t>(2018</a:t>
            </a:r>
            <a:r>
              <a:rPr lang="zh-CN" altLang="en-US" sz="2000" dirty="0" smtClean="0">
                <a:solidFill>
                  <a:srgbClr val="717171"/>
                </a:solidFill>
                <a:latin typeface="Georgia" panose="02040502050405020303" pitchFamily="18" charset="0"/>
              </a:rPr>
              <a:t>年</a:t>
            </a:r>
            <a:r>
              <a:rPr lang="en-US" altLang="zh-CN" sz="2000" dirty="0" smtClean="0">
                <a:solidFill>
                  <a:srgbClr val="717171"/>
                </a:solidFill>
                <a:latin typeface="Georgia" panose="02040502050405020303" pitchFamily="18" charset="0"/>
              </a:rPr>
              <a:t>6</a:t>
            </a:r>
            <a:r>
              <a:rPr lang="zh-CN" altLang="en-US" sz="2000" dirty="0" smtClean="0">
                <a:solidFill>
                  <a:srgbClr val="717171"/>
                </a:solidFill>
                <a:latin typeface="Georgia" panose="02040502050405020303" pitchFamily="18" charset="0"/>
              </a:rPr>
              <a:t>月底开始</a:t>
            </a:r>
            <a:r>
              <a:rPr lang="cs-CZ" sz="2000" dirty="0" smtClean="0">
                <a:solidFill>
                  <a:srgbClr val="717171"/>
                </a:solidFill>
                <a:latin typeface="Georgia" panose="02040502050405020303" pitchFamily="18" charset="0"/>
              </a:rPr>
              <a:t>)</a:t>
            </a:r>
            <a:endParaRPr lang="cs-CZ" sz="2000" dirty="0">
              <a:solidFill>
                <a:srgbClr val="717171"/>
              </a:solidFill>
              <a:latin typeface="Georgia" panose="02040502050405020303" pitchFamily="18" charset="0"/>
            </a:endParaRPr>
          </a:p>
          <a:p>
            <a:pPr marL="800100" lvl="1" indent="-342900">
              <a:buFont typeface="Arial" panose="020B0604020202020204" pitchFamily="34" charset="0"/>
              <a:buChar char="•"/>
              <a:defRPr/>
            </a:pPr>
            <a:r>
              <a:rPr lang="zh-CN" altLang="en-US" dirty="0" smtClean="0">
                <a:solidFill>
                  <a:srgbClr val="717171"/>
                </a:solidFill>
                <a:latin typeface="Georgia" panose="02040502050405020303" pitchFamily="18" charset="0"/>
              </a:rPr>
              <a:t>机票</a:t>
            </a:r>
            <a:r>
              <a:rPr lang="cs-CZ" dirty="0">
                <a:solidFill>
                  <a:srgbClr val="717171"/>
                </a:solidFill>
                <a:latin typeface="Georgia" panose="02040502050405020303" pitchFamily="18" charset="0"/>
              </a:rPr>
              <a:t>				4.500 RMB </a:t>
            </a:r>
          </a:p>
          <a:p>
            <a:pPr marL="800100" lvl="1" indent="-342900">
              <a:buFont typeface="Arial" panose="020B0604020202020204" pitchFamily="34" charset="0"/>
              <a:buChar char="•"/>
              <a:defRPr/>
            </a:pPr>
            <a:r>
              <a:rPr lang="zh-CN" altLang="en-US" dirty="0">
                <a:solidFill>
                  <a:srgbClr val="717171"/>
                </a:solidFill>
                <a:latin typeface="Georgia" panose="02040502050405020303" pitchFamily="18" charset="0"/>
              </a:rPr>
              <a:t>住宿</a:t>
            </a:r>
            <a:r>
              <a:rPr lang="cs-CZ" dirty="0">
                <a:solidFill>
                  <a:srgbClr val="717171"/>
                </a:solidFill>
                <a:latin typeface="Georgia" panose="02040502050405020303" pitchFamily="18" charset="0"/>
              </a:rPr>
              <a:t>				700 RM </a:t>
            </a:r>
            <a:r>
              <a:rPr lang="cs-CZ" dirty="0" smtClean="0">
                <a:solidFill>
                  <a:srgbClr val="717171"/>
                </a:solidFill>
                <a:latin typeface="Georgia" panose="02040502050405020303" pitchFamily="18" charset="0"/>
              </a:rPr>
              <a:t>(</a:t>
            </a:r>
            <a:r>
              <a:rPr lang="zh-CN" altLang="en-US" dirty="0" smtClean="0">
                <a:solidFill>
                  <a:srgbClr val="717171"/>
                </a:solidFill>
                <a:latin typeface="Georgia" panose="02040502050405020303" pitchFamily="18" charset="0"/>
              </a:rPr>
              <a:t>整个期间</a:t>
            </a:r>
            <a:r>
              <a:rPr lang="cs-CZ" dirty="0" smtClean="0">
                <a:solidFill>
                  <a:srgbClr val="717171"/>
                </a:solidFill>
                <a:latin typeface="Georgia" panose="02040502050405020303" pitchFamily="18" charset="0"/>
              </a:rPr>
              <a:t>)</a:t>
            </a:r>
            <a:endParaRPr lang="cs-CZ" dirty="0">
              <a:solidFill>
                <a:srgbClr val="717171"/>
              </a:solidFill>
              <a:latin typeface="Georgia" panose="02040502050405020303" pitchFamily="18" charset="0"/>
            </a:endParaRPr>
          </a:p>
          <a:p>
            <a:pPr marL="800100" lvl="1" indent="-342900">
              <a:buFont typeface="Arial" panose="020B0604020202020204" pitchFamily="34" charset="0"/>
              <a:buChar char="•"/>
              <a:defRPr/>
            </a:pPr>
            <a:r>
              <a:rPr lang="zh-CN" altLang="en-US" dirty="0">
                <a:solidFill>
                  <a:srgbClr val="717171"/>
                </a:solidFill>
                <a:latin typeface="Georgia" panose="02040502050405020303" pitchFamily="18" charset="0"/>
              </a:rPr>
              <a:t>餐饮</a:t>
            </a:r>
            <a:r>
              <a:rPr lang="cs-CZ" dirty="0">
                <a:solidFill>
                  <a:srgbClr val="717171"/>
                </a:solidFill>
                <a:latin typeface="Georgia" panose="02040502050405020303" pitchFamily="18" charset="0"/>
              </a:rPr>
              <a:t>			</a:t>
            </a:r>
            <a:r>
              <a:rPr lang="en-US" dirty="0">
                <a:solidFill>
                  <a:srgbClr val="717171"/>
                </a:solidFill>
                <a:latin typeface="Georgia" panose="02040502050405020303" pitchFamily="18" charset="0"/>
              </a:rPr>
              <a:t> </a:t>
            </a:r>
            <a:r>
              <a:rPr lang="en-US" dirty="0" smtClean="0">
                <a:solidFill>
                  <a:srgbClr val="717171"/>
                </a:solidFill>
                <a:latin typeface="Georgia" panose="02040502050405020303" pitchFamily="18" charset="0"/>
              </a:rPr>
              <a:t>                </a:t>
            </a:r>
            <a:r>
              <a:rPr lang="cs-CZ" dirty="0" smtClean="0">
                <a:solidFill>
                  <a:srgbClr val="717171"/>
                </a:solidFill>
                <a:latin typeface="Georgia" panose="02040502050405020303" pitchFamily="18" charset="0"/>
              </a:rPr>
              <a:t>90 </a:t>
            </a:r>
            <a:r>
              <a:rPr lang="cs-CZ" dirty="0">
                <a:solidFill>
                  <a:srgbClr val="717171"/>
                </a:solidFill>
                <a:latin typeface="Georgia" panose="02040502050405020303" pitchFamily="18" charset="0"/>
              </a:rPr>
              <a:t>RMB / </a:t>
            </a:r>
            <a:r>
              <a:rPr lang="zh-CN" altLang="en-US" dirty="0">
                <a:solidFill>
                  <a:srgbClr val="717171"/>
                </a:solidFill>
                <a:latin typeface="Georgia" panose="02040502050405020303" pitchFamily="18" charset="0"/>
              </a:rPr>
              <a:t>天</a:t>
            </a:r>
            <a:endParaRPr lang="cs-CZ" dirty="0">
              <a:solidFill>
                <a:srgbClr val="717171"/>
              </a:solidFill>
              <a:latin typeface="Georgia" panose="02040502050405020303" pitchFamily="18" charset="0"/>
            </a:endParaRPr>
          </a:p>
          <a:p>
            <a:pPr marL="800100" lvl="1" indent="-342900">
              <a:buFont typeface="Arial" panose="020B0604020202020204" pitchFamily="34" charset="0"/>
              <a:buChar char="•"/>
              <a:defRPr/>
            </a:pPr>
            <a:r>
              <a:rPr lang="zh-CN" altLang="en-US" dirty="0">
                <a:solidFill>
                  <a:srgbClr val="717171"/>
                </a:solidFill>
                <a:latin typeface="Georgia" panose="02040502050405020303" pitchFamily="18" charset="0"/>
              </a:rPr>
              <a:t>报名费（游览，旅行</a:t>
            </a:r>
            <a:r>
              <a:rPr lang="zh-CN" altLang="en-US" dirty="0" smtClean="0">
                <a:solidFill>
                  <a:srgbClr val="717171"/>
                </a:solidFill>
                <a:latin typeface="Georgia" panose="02040502050405020303" pitchFamily="18" charset="0"/>
              </a:rPr>
              <a:t>）  </a:t>
            </a:r>
            <a:r>
              <a:rPr lang="cs-CZ" dirty="0">
                <a:solidFill>
                  <a:srgbClr val="717171"/>
                </a:solidFill>
                <a:latin typeface="Georgia" panose="02040502050405020303" pitchFamily="18" charset="0"/>
              </a:rPr>
              <a:t>	</a:t>
            </a:r>
            <a:r>
              <a:rPr lang="en-US" dirty="0" smtClean="0">
                <a:solidFill>
                  <a:srgbClr val="717171"/>
                </a:solidFill>
                <a:latin typeface="Georgia" panose="02040502050405020303" pitchFamily="18" charset="0"/>
              </a:rPr>
              <a:t>                  </a:t>
            </a:r>
            <a:r>
              <a:rPr lang="cs-CZ" dirty="0" smtClean="0">
                <a:solidFill>
                  <a:srgbClr val="717171"/>
                </a:solidFill>
                <a:latin typeface="Georgia" panose="02040502050405020303" pitchFamily="18" charset="0"/>
              </a:rPr>
              <a:t>2.000 </a:t>
            </a:r>
            <a:r>
              <a:rPr lang="cs-CZ" dirty="0">
                <a:solidFill>
                  <a:srgbClr val="717171"/>
                </a:solidFill>
                <a:latin typeface="Georgia" panose="02040502050405020303" pitchFamily="18" charset="0"/>
              </a:rPr>
              <a:t>RMB				</a:t>
            </a:r>
          </a:p>
          <a:p>
            <a:pPr marL="742950" lvl="1" indent="-285750" eaLnBrk="1" hangingPunct="1">
              <a:spcAft>
                <a:spcPts val="600"/>
              </a:spcAft>
              <a:buFont typeface="Arial" panose="020B0604020202020204" pitchFamily="34" charset="0"/>
              <a:buChar char="•"/>
              <a:defRPr/>
            </a:pPr>
            <a:endParaRPr lang="en-GB" dirty="0">
              <a:latin typeface="Georgia" panose="02040502050405020303" pitchFamily="18" charset="0"/>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8978"/>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031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smtClean="0">
                <a:solidFill>
                  <a:srgbClr val="C92D70"/>
                </a:solidFill>
              </a:rPr>
              <a:t>住宿</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7" descr="http://kam.jcu.cz/img/koleje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3216152"/>
            <a:ext cx="3898682" cy="2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kam.jcu.cz/img/k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216151"/>
            <a:ext cx="3898106" cy="2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délník 2"/>
          <p:cNvSpPr>
            <a:spLocks noChangeArrowheads="1"/>
          </p:cNvSpPr>
          <p:nvPr/>
        </p:nvSpPr>
        <p:spPr bwMode="auto">
          <a:xfrm>
            <a:off x="392112" y="1484784"/>
            <a:ext cx="86645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zh-CN" altLang="en-US" sz="2600" dirty="0">
                <a:solidFill>
                  <a:srgbClr val="717171"/>
                </a:solidFill>
                <a:latin typeface="Georgia" panose="02040502050405020303" pitchFamily="18" charset="0"/>
              </a:rPr>
              <a:t>价格</a:t>
            </a:r>
            <a:r>
              <a:rPr lang="cs-CZ" altLang="cs-CZ" sz="2600" dirty="0" smtClean="0">
                <a:solidFill>
                  <a:srgbClr val="717171"/>
                </a:solidFill>
                <a:latin typeface="Georgia" panose="02040502050405020303" pitchFamily="18" charset="0"/>
              </a:rPr>
              <a:t>		                                 </a:t>
            </a:r>
            <a:r>
              <a:rPr lang="cs-CZ" altLang="cs-CZ" sz="2600" dirty="0">
                <a:solidFill>
                  <a:srgbClr val="717171"/>
                </a:solidFill>
                <a:latin typeface="Georgia" panose="02040502050405020303" pitchFamily="18" charset="0"/>
              </a:rPr>
              <a:t>760 RMB / </a:t>
            </a:r>
            <a:r>
              <a:rPr lang="zh-CN" altLang="en-US" sz="2600" dirty="0">
                <a:solidFill>
                  <a:srgbClr val="717171"/>
                </a:solidFill>
                <a:latin typeface="Georgia" panose="02040502050405020303" pitchFamily="18" charset="0"/>
              </a:rPr>
              <a:t>月</a:t>
            </a:r>
            <a:endParaRPr lang="cs-CZ" altLang="cs-CZ" sz="2600" dirty="0">
              <a:solidFill>
                <a:srgbClr val="717171"/>
              </a:solidFill>
              <a:latin typeface="Georgia" panose="02040502050405020303" pitchFamily="18" charset="0"/>
            </a:endParaRPr>
          </a:p>
          <a:p>
            <a:pPr>
              <a:buFont typeface="Arial" panose="020B0604020202020204" pitchFamily="34" charset="0"/>
              <a:buChar char="•"/>
            </a:pPr>
            <a:r>
              <a:rPr lang="zh-CN" altLang="en-US" sz="2600" dirty="0" smtClean="0">
                <a:solidFill>
                  <a:srgbClr val="717171"/>
                </a:solidFill>
                <a:latin typeface="Georgia" panose="02040502050405020303" pitchFamily="18" charset="0"/>
              </a:rPr>
              <a:t>双人间</a:t>
            </a:r>
            <a:r>
              <a:rPr lang="cs-CZ" altLang="cs-CZ" sz="2600" dirty="0" smtClean="0">
                <a:solidFill>
                  <a:srgbClr val="717171"/>
                </a:solidFill>
                <a:latin typeface="Georgia" panose="02040502050405020303" pitchFamily="18" charset="0"/>
              </a:rPr>
              <a:t> (</a:t>
            </a:r>
            <a:r>
              <a:rPr lang="en-US" altLang="zh-CN" sz="2600" dirty="0">
                <a:solidFill>
                  <a:srgbClr val="717171"/>
                </a:solidFill>
                <a:latin typeface="Georgia" panose="02040502050405020303" pitchFamily="18" charset="0"/>
              </a:rPr>
              <a:t>2</a:t>
            </a:r>
            <a:r>
              <a:rPr lang="zh-CN" altLang="en-US" sz="2600" dirty="0" smtClean="0">
                <a:solidFill>
                  <a:srgbClr val="717171"/>
                </a:solidFill>
                <a:latin typeface="Georgia" panose="02040502050405020303" pitchFamily="18" charset="0"/>
              </a:rPr>
              <a:t>间卧室，共</a:t>
            </a:r>
            <a:r>
              <a:rPr lang="zh-CN" altLang="en-US" sz="2600" dirty="0">
                <a:solidFill>
                  <a:srgbClr val="717171"/>
                </a:solidFill>
                <a:latin typeface="Georgia" panose="02040502050405020303" pitchFamily="18" charset="0"/>
              </a:rPr>
              <a:t>用卫生间和淋浴</a:t>
            </a:r>
            <a:r>
              <a:rPr lang="zh-CN" altLang="en-US" sz="2600" dirty="0" smtClean="0">
                <a:solidFill>
                  <a:srgbClr val="717171"/>
                </a:solidFill>
                <a:latin typeface="Georgia" panose="02040502050405020303" pitchFamily="18" charset="0"/>
              </a:rPr>
              <a:t>间</a:t>
            </a:r>
            <a:r>
              <a:rPr lang="cs-CZ" altLang="cs-CZ" sz="2600" dirty="0" smtClean="0">
                <a:solidFill>
                  <a:srgbClr val="717171"/>
                </a:solidFill>
                <a:latin typeface="Georgia" panose="02040502050405020303" pitchFamily="18" charset="0"/>
              </a:rPr>
              <a:t>) </a:t>
            </a:r>
            <a:endParaRPr lang="cs-CZ" altLang="cs-CZ" sz="2600" dirty="0">
              <a:solidFill>
                <a:srgbClr val="717171"/>
              </a:solidFill>
              <a:latin typeface="Georgia" panose="02040502050405020303" pitchFamily="18" charset="0"/>
            </a:endParaRPr>
          </a:p>
        </p:txBody>
      </p:sp>
    </p:spTree>
    <p:extLst>
      <p:ext uri="{BB962C8B-B14F-4D97-AF65-F5344CB8AC3E}">
        <p14:creationId xmlns:p14="http://schemas.microsoft.com/office/powerpoint/2010/main" val="2785717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smtClean="0">
                <a:solidFill>
                  <a:srgbClr val="C92D70"/>
                </a:solidFill>
              </a:rPr>
              <a:t>餐饮</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Picture 2" descr="http://kam.jcu.cz/img/jidelnahm.jpg"/>
          <p:cNvPicPr>
            <a:picLocks noChangeAspect="1" noChangeArrowheads="1"/>
          </p:cNvPicPr>
          <p:nvPr/>
        </p:nvPicPr>
        <p:blipFill>
          <a:blip r:embed="rId3">
            <a:extLst>
              <a:ext uri="{28A0092B-C50C-407E-A947-70E740481C1C}">
                <a14:useLocalDpi xmlns:a14="http://schemas.microsoft.com/office/drawing/2010/main" val="0"/>
              </a:ext>
            </a:extLst>
          </a:blip>
          <a:srcRect r="8569"/>
          <a:stretch>
            <a:fillRect/>
          </a:stretch>
        </p:blipFill>
        <p:spPr bwMode="auto">
          <a:xfrm>
            <a:off x="234950" y="3575050"/>
            <a:ext cx="2600325"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kam.jcu.cz/img/minutkova.jpg"/>
          <p:cNvPicPr>
            <a:picLocks noChangeAspect="1" noChangeArrowheads="1"/>
          </p:cNvPicPr>
          <p:nvPr/>
        </p:nvPicPr>
        <p:blipFill>
          <a:blip r:embed="rId4" cstate="print">
            <a:extLst>
              <a:ext uri="{28A0092B-C50C-407E-A947-70E740481C1C}">
                <a14:useLocalDpi xmlns:a14="http://schemas.microsoft.com/office/drawing/2010/main" val="0"/>
              </a:ext>
            </a:extLst>
          </a:blip>
          <a:srcRect l="11809" t="-854" r="-1125" b="854"/>
          <a:stretch>
            <a:fillRect/>
          </a:stretch>
        </p:blipFill>
        <p:spPr bwMode="auto">
          <a:xfrm>
            <a:off x="2938463" y="3541713"/>
            <a:ext cx="25876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0"/>
          <p:cNvPicPr>
            <a:picLocks noChangeAspect="1" noChangeArrowheads="1"/>
          </p:cNvPicPr>
          <p:nvPr/>
        </p:nvPicPr>
        <p:blipFill>
          <a:blip r:embed="rId5">
            <a:extLst>
              <a:ext uri="{28A0092B-C50C-407E-A947-70E740481C1C}">
                <a14:useLocalDpi xmlns:a14="http://schemas.microsoft.com/office/drawing/2010/main" val="0"/>
              </a:ext>
            </a:extLst>
          </a:blip>
          <a:srcRect l="22939" t="22133" r="24290" b="14932"/>
          <a:stretch>
            <a:fillRect/>
          </a:stretch>
        </p:blipFill>
        <p:spPr bwMode="auto">
          <a:xfrm>
            <a:off x="5649913" y="3568700"/>
            <a:ext cx="3167062"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délník 2"/>
          <p:cNvSpPr>
            <a:spLocks noChangeArrowheads="1"/>
          </p:cNvSpPr>
          <p:nvPr/>
        </p:nvSpPr>
        <p:spPr bwMode="auto">
          <a:xfrm>
            <a:off x="392113" y="1573213"/>
            <a:ext cx="866457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zh-CN" altLang="en-US" sz="2600" dirty="0" smtClean="0">
                <a:solidFill>
                  <a:srgbClr val="717171"/>
                </a:solidFill>
                <a:latin typeface="Georgia" panose="02040502050405020303" pitchFamily="18" charset="0"/>
              </a:rPr>
              <a:t>每</a:t>
            </a:r>
            <a:r>
              <a:rPr lang="zh-CN" altLang="en-US" sz="2600" dirty="0">
                <a:solidFill>
                  <a:srgbClr val="717171"/>
                </a:solidFill>
                <a:latin typeface="Georgia" panose="02040502050405020303" pitchFamily="18" charset="0"/>
              </a:rPr>
              <a:t>日费用</a:t>
            </a:r>
            <a:r>
              <a:rPr lang="cs-CZ" altLang="cs-CZ" sz="2600" dirty="0">
                <a:solidFill>
                  <a:srgbClr val="717171"/>
                </a:solidFill>
                <a:latin typeface="Georgia" panose="02040502050405020303" pitchFamily="18" charset="0"/>
              </a:rPr>
              <a:t>			    80 RMB / </a:t>
            </a:r>
            <a:r>
              <a:rPr lang="zh-CN" altLang="en-US" sz="2600" dirty="0">
                <a:solidFill>
                  <a:srgbClr val="717171"/>
                </a:solidFill>
                <a:latin typeface="Georgia" panose="02040502050405020303" pitchFamily="18" charset="0"/>
              </a:rPr>
              <a:t>天</a:t>
            </a:r>
            <a:endParaRPr lang="cs-CZ" altLang="cs-CZ" sz="2600" dirty="0">
              <a:solidFill>
                <a:srgbClr val="717171"/>
              </a:solidFill>
              <a:latin typeface="Georgia" panose="02040502050405020303" pitchFamily="18" charset="0"/>
            </a:endParaRPr>
          </a:p>
          <a:p>
            <a:pPr>
              <a:buFont typeface="Arial" panose="020B0604020202020204" pitchFamily="34" charset="0"/>
              <a:buChar char="•"/>
            </a:pPr>
            <a:r>
              <a:rPr lang="zh-CN" altLang="en-US" sz="2600" dirty="0" smtClean="0">
                <a:solidFill>
                  <a:srgbClr val="717171"/>
                </a:solidFill>
                <a:latin typeface="Georgia" panose="02040502050405020303" pitchFamily="18" charset="0"/>
              </a:rPr>
              <a:t>大</a:t>
            </a:r>
            <a:r>
              <a:rPr lang="zh-CN" altLang="en-US" sz="2600" dirty="0">
                <a:solidFill>
                  <a:srgbClr val="717171"/>
                </a:solidFill>
                <a:latin typeface="Georgia" panose="02040502050405020303" pitchFamily="18" charset="0"/>
              </a:rPr>
              <a:t>学食堂提供早餐，午餐和晚餐</a:t>
            </a:r>
            <a:endParaRPr lang="cs-CZ" altLang="cs-CZ" sz="2600" dirty="0">
              <a:solidFill>
                <a:srgbClr val="717171"/>
              </a:solidFill>
              <a:latin typeface="Georgia" panose="02040502050405020303" pitchFamily="18" charset="0"/>
            </a:endParaRPr>
          </a:p>
          <a:p>
            <a:pPr>
              <a:buFont typeface="Arial" panose="020B0604020202020204" pitchFamily="34" charset="0"/>
              <a:buChar char="•"/>
            </a:pPr>
            <a:r>
              <a:rPr lang="zh-CN" altLang="en-US" sz="2600" dirty="0" smtClean="0">
                <a:solidFill>
                  <a:srgbClr val="717171"/>
                </a:solidFill>
                <a:latin typeface="Georgia" panose="02040502050405020303" pitchFamily="18" charset="0"/>
              </a:rPr>
              <a:t>大</a:t>
            </a:r>
            <a:r>
              <a:rPr lang="zh-CN" altLang="en-US" sz="2600" dirty="0">
                <a:solidFill>
                  <a:srgbClr val="717171"/>
                </a:solidFill>
                <a:latin typeface="Georgia" panose="02040502050405020303" pitchFamily="18" charset="0"/>
              </a:rPr>
              <a:t>学咖啡厅提供冷热饮料和小吃</a:t>
            </a:r>
            <a:endParaRPr lang="cs-CZ" altLang="cs-CZ" sz="2600" dirty="0">
              <a:solidFill>
                <a:srgbClr val="717171"/>
              </a:solidFill>
              <a:latin typeface="Georgia" panose="02040502050405020303" pitchFamily="18" charset="0"/>
            </a:endParaRPr>
          </a:p>
        </p:txBody>
      </p:sp>
    </p:spTree>
    <p:extLst>
      <p:ext uri="{BB962C8B-B14F-4D97-AF65-F5344CB8AC3E}">
        <p14:creationId xmlns:p14="http://schemas.microsoft.com/office/powerpoint/2010/main" val="2532914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632848"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smtClean="0">
                <a:solidFill>
                  <a:srgbClr val="C92D70"/>
                </a:solidFill>
              </a:rPr>
              <a:t>国</a:t>
            </a:r>
            <a:r>
              <a:rPr lang="zh-CN" altLang="en-US" sz="3600" dirty="0">
                <a:solidFill>
                  <a:srgbClr val="C92D70"/>
                </a:solidFill>
              </a:rPr>
              <a:t>际环境</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Obdélník 2"/>
          <p:cNvSpPr>
            <a:spLocks noChangeArrowheads="1"/>
          </p:cNvSpPr>
          <p:nvPr/>
        </p:nvSpPr>
        <p:spPr bwMode="auto">
          <a:xfrm>
            <a:off x="490538" y="1050925"/>
            <a:ext cx="841216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600"/>
              </a:spcAft>
              <a:buFont typeface="Arial" panose="020B0604020202020204" pitchFamily="34" charset="0"/>
              <a:buChar char="•"/>
            </a:pPr>
            <a:r>
              <a:rPr lang="zh-CN" altLang="en-US" sz="2000" dirty="0" smtClean="0">
                <a:solidFill>
                  <a:srgbClr val="717171"/>
                </a:solidFill>
                <a:latin typeface="Georgia" panose="02040502050405020303" pitchFamily="18" charset="0"/>
              </a:rPr>
              <a:t>经</a:t>
            </a:r>
            <a:r>
              <a:rPr lang="zh-CN" altLang="en-US" sz="2000" dirty="0">
                <a:solidFill>
                  <a:srgbClr val="717171"/>
                </a:solidFill>
                <a:latin typeface="Georgia" panose="02040502050405020303" pitchFamily="18" charset="0"/>
              </a:rPr>
              <a:t>济学</a:t>
            </a:r>
            <a:r>
              <a:rPr lang="zh-CN" altLang="en-US" sz="2000" dirty="0" smtClean="0">
                <a:solidFill>
                  <a:srgbClr val="717171"/>
                </a:solidFill>
                <a:latin typeface="Georgia" panose="02040502050405020303" pitchFamily="18" charset="0"/>
              </a:rPr>
              <a:t>院拥有</a:t>
            </a:r>
            <a:r>
              <a:rPr lang="en-US" altLang="zh-CN" sz="2000" dirty="0" smtClean="0">
                <a:solidFill>
                  <a:srgbClr val="717171"/>
                </a:solidFill>
                <a:latin typeface="Georgia" panose="02040502050405020303" pitchFamily="18" charset="0"/>
              </a:rPr>
              <a:t>90</a:t>
            </a:r>
            <a:r>
              <a:rPr lang="zh-CN" altLang="en-US" sz="2000" dirty="0" smtClean="0">
                <a:solidFill>
                  <a:srgbClr val="717171"/>
                </a:solidFill>
                <a:latin typeface="Georgia" panose="02040502050405020303" pitchFamily="18" charset="0"/>
              </a:rPr>
              <a:t>名</a:t>
            </a:r>
            <a:r>
              <a:rPr lang="zh-CN" altLang="en-US" sz="2000" dirty="0">
                <a:solidFill>
                  <a:srgbClr val="717171"/>
                </a:solidFill>
                <a:latin typeface="Georgia" panose="02040502050405020303" pitchFamily="18" charset="0"/>
              </a:rPr>
              <a:t>留学生</a:t>
            </a:r>
            <a:r>
              <a:rPr lang="en-US" altLang="zh-CN" sz="2000" dirty="0" smtClean="0">
                <a:solidFill>
                  <a:srgbClr val="717171"/>
                </a:solidFill>
                <a:latin typeface="Georgia" panose="02040502050405020303" pitchFamily="18" charset="0"/>
              </a:rPr>
              <a:t>/</a:t>
            </a:r>
            <a:r>
              <a:rPr lang="zh-CN" altLang="en-US" sz="2000" dirty="0">
                <a:solidFill>
                  <a:srgbClr val="717171"/>
                </a:solidFill>
                <a:latin typeface="Georgia" panose="02040502050405020303" pitchFamily="18" charset="0"/>
              </a:rPr>
              <a:t>学年</a:t>
            </a:r>
            <a:endParaRPr lang="en-US" altLang="cs-CZ" sz="2000" dirty="0">
              <a:solidFill>
                <a:srgbClr val="717171"/>
              </a:solidFill>
              <a:latin typeface="Georgia" panose="02040502050405020303" pitchFamily="18" charset="0"/>
            </a:endParaRPr>
          </a:p>
          <a:p>
            <a:pPr algn="just">
              <a:spcAft>
                <a:spcPts val="600"/>
              </a:spcAft>
              <a:buFont typeface="Arial" panose="020B0604020202020204" pitchFamily="34" charset="0"/>
              <a:buChar char="•"/>
            </a:pPr>
            <a:r>
              <a:rPr lang="zh-CN" altLang="en-US" sz="2000" dirty="0" smtClean="0">
                <a:solidFill>
                  <a:srgbClr val="717171"/>
                </a:solidFill>
                <a:latin typeface="Georgia" panose="02040502050405020303" pitchFamily="18" charset="0"/>
              </a:rPr>
              <a:t>参</a:t>
            </a:r>
            <a:r>
              <a:rPr lang="zh-CN" altLang="en-US" sz="2000" dirty="0">
                <a:solidFill>
                  <a:srgbClr val="717171"/>
                </a:solidFill>
                <a:latin typeface="Georgia" panose="02040502050405020303" pitchFamily="18" charset="0"/>
              </a:rPr>
              <a:t>加交流计划的</a:t>
            </a:r>
            <a:r>
              <a:rPr lang="en-US" altLang="zh-CN" sz="2000" dirty="0">
                <a:solidFill>
                  <a:srgbClr val="717171"/>
                </a:solidFill>
                <a:latin typeface="Georgia" panose="02040502050405020303" pitchFamily="18" charset="0"/>
              </a:rPr>
              <a:t>40</a:t>
            </a:r>
            <a:r>
              <a:rPr lang="zh-CN" altLang="en-US" sz="2000" dirty="0">
                <a:solidFill>
                  <a:srgbClr val="717171"/>
                </a:solidFill>
                <a:latin typeface="Georgia" panose="02040502050405020303" pitchFamily="18" charset="0"/>
              </a:rPr>
              <a:t>多家合作大</a:t>
            </a:r>
            <a:r>
              <a:rPr lang="zh-CN" altLang="en-US" sz="2000" dirty="0" smtClean="0">
                <a:solidFill>
                  <a:srgbClr val="717171"/>
                </a:solidFill>
                <a:latin typeface="Georgia" panose="02040502050405020303" pitchFamily="18" charset="0"/>
              </a:rPr>
              <a:t>学，来自澳</a:t>
            </a:r>
            <a:r>
              <a:rPr lang="zh-CN" altLang="en-US" sz="2000" dirty="0">
                <a:solidFill>
                  <a:srgbClr val="717171"/>
                </a:solidFill>
                <a:latin typeface="Georgia" panose="02040502050405020303" pitchFamily="18" charset="0"/>
              </a:rPr>
              <a:t>大利亚，奥地利，保加利亚，芬兰，法国，希腊，德国，匈牙利，意大利，爱尔兰，爱尔兰，立陶宛，斯洛伐克，斯洛文尼亚，波兰，葡萄牙，西班牙，土耳其，美</a:t>
            </a:r>
            <a:r>
              <a:rPr lang="zh-CN" altLang="en-US" sz="2000" dirty="0" smtClean="0">
                <a:solidFill>
                  <a:srgbClr val="717171"/>
                </a:solidFill>
                <a:latin typeface="Georgia" panose="02040502050405020303" pitchFamily="18" charset="0"/>
              </a:rPr>
              <a:t>国。</a:t>
            </a:r>
            <a:endParaRPr lang="cs-CZ" altLang="cs-CZ" sz="2000" dirty="0">
              <a:solidFill>
                <a:srgbClr val="717171"/>
              </a:solidFill>
              <a:latin typeface="Georgia" panose="02040502050405020303" pitchFamily="18" charset="0"/>
            </a:endParaRPr>
          </a:p>
          <a:p>
            <a:pPr algn="just" eaLnBrk="1" hangingPunct="1">
              <a:spcAft>
                <a:spcPts val="600"/>
              </a:spcAft>
              <a:buFont typeface="Arial" panose="020B0604020202020204" pitchFamily="34" charset="0"/>
              <a:buChar char="•"/>
            </a:pPr>
            <a:r>
              <a:rPr lang="zh-CN" altLang="en-US" sz="2000" dirty="0" smtClean="0">
                <a:solidFill>
                  <a:srgbClr val="717171"/>
                </a:solidFill>
                <a:latin typeface="Georgia" panose="02040502050405020303" pitchFamily="18" charset="0"/>
              </a:rPr>
              <a:t>大学每年拥有</a:t>
            </a:r>
            <a:r>
              <a:rPr lang="en-US" altLang="zh-CN" sz="2000" dirty="0" smtClean="0">
                <a:solidFill>
                  <a:srgbClr val="717171"/>
                </a:solidFill>
                <a:latin typeface="Georgia" panose="02040502050405020303" pitchFamily="18" charset="0"/>
              </a:rPr>
              <a:t>300</a:t>
            </a:r>
            <a:r>
              <a:rPr lang="zh-CN" altLang="en-US" sz="2000" dirty="0" smtClean="0">
                <a:solidFill>
                  <a:srgbClr val="717171"/>
                </a:solidFill>
                <a:latin typeface="Georgia" panose="02040502050405020303" pitchFamily="18" charset="0"/>
              </a:rPr>
              <a:t>名交换学生。</a:t>
            </a:r>
            <a:endParaRPr lang="en-US" altLang="cs-CZ" sz="2000" dirty="0">
              <a:solidFill>
                <a:srgbClr val="717171"/>
              </a:solidFill>
              <a:latin typeface="Georgia" panose="02040502050405020303" pitchFamily="18" charset="0"/>
            </a:endParaRPr>
          </a:p>
        </p:txBody>
      </p:sp>
      <p:pic>
        <p:nvPicPr>
          <p:cNvPr id="14" name="Picture 2" descr="http://isc.jcu.cz/wp-content/gallery/trip-to-passau/pasov-2.jpg"/>
          <p:cNvPicPr>
            <a:picLocks noChangeAspect="1" noChangeArrowheads="1"/>
          </p:cNvPicPr>
          <p:nvPr/>
        </p:nvPicPr>
        <p:blipFill>
          <a:blip r:embed="rId3">
            <a:extLst>
              <a:ext uri="{28A0092B-C50C-407E-A947-70E740481C1C}">
                <a14:useLocalDpi xmlns:a14="http://schemas.microsoft.com/office/drawing/2010/main" val="0"/>
              </a:ext>
            </a:extLst>
          </a:blip>
          <a:srcRect t="20671"/>
          <a:stretch>
            <a:fillRect/>
          </a:stretch>
        </p:blipFill>
        <p:spPr bwMode="auto">
          <a:xfrm>
            <a:off x="1368425" y="3281363"/>
            <a:ext cx="6656388"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22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15616" y="381000"/>
            <a:ext cx="7128792"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a:solidFill>
                  <a:srgbClr val="D10074"/>
                </a:solidFill>
              </a:rPr>
              <a:t>捷</a:t>
            </a:r>
            <a:r>
              <a:rPr lang="zh-CN" altLang="en-US" sz="3600" dirty="0" smtClean="0">
                <a:solidFill>
                  <a:srgbClr val="D10074"/>
                </a:solidFill>
              </a:rPr>
              <a:t>克共和国</a:t>
            </a:r>
            <a:endParaRPr lang="cs-CZ" sz="3600" dirty="0">
              <a:solidFill>
                <a:srgbClr val="D10074"/>
              </a:solidFill>
            </a:endParaRPr>
          </a:p>
        </p:txBody>
      </p:sp>
      <p:cxnSp>
        <p:nvCxnSpPr>
          <p:cNvPr id="11" name="Přímá spojnice 10"/>
          <p:cNvCxnSpPr/>
          <p:nvPr/>
        </p:nvCxnSpPr>
        <p:spPr>
          <a:xfrm>
            <a:off x="971600" y="836712"/>
            <a:ext cx="7488832" cy="72008"/>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Rectangle 3"/>
          <p:cNvSpPr txBox="1">
            <a:spLocks noChangeArrowheads="1"/>
          </p:cNvSpPr>
          <p:nvPr/>
        </p:nvSpPr>
        <p:spPr>
          <a:xfrm>
            <a:off x="785813" y="1989138"/>
            <a:ext cx="7918450" cy="421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304800" algn="just">
              <a:lnSpc>
                <a:spcPct val="110000"/>
              </a:lnSpc>
              <a:spcBef>
                <a:spcPct val="0"/>
              </a:spcBef>
              <a:spcAft>
                <a:spcPts val="1200"/>
              </a:spcAft>
              <a:buFont typeface="Georgia" panose="02040502050405020303" pitchFamily="18" charset="0"/>
              <a:buChar char="●"/>
            </a:pPr>
            <a:r>
              <a:rPr lang="zh-CN" altLang="en-US" sz="2000" dirty="0">
                <a:solidFill>
                  <a:srgbClr val="717171"/>
                </a:solidFill>
                <a:latin typeface="Georgia" panose="02040502050405020303" pitchFamily="18" charset="0"/>
              </a:rPr>
              <a:t>国</a:t>
            </a:r>
            <a:r>
              <a:rPr lang="zh-CN" altLang="en-US" sz="2000" dirty="0" smtClean="0">
                <a:solidFill>
                  <a:srgbClr val="717171"/>
                </a:solidFill>
                <a:latin typeface="Georgia" panose="02040502050405020303" pitchFamily="18" charset="0"/>
              </a:rPr>
              <a:t>土面积</a:t>
            </a:r>
            <a:r>
              <a:rPr lang="en-US" altLang="cs-CZ" sz="2000" dirty="0" smtClean="0">
                <a:solidFill>
                  <a:srgbClr val="717171"/>
                </a:solidFill>
                <a:latin typeface="Georgia" panose="02040502050405020303" pitchFamily="18" charset="0"/>
              </a:rPr>
              <a:t>: 			  78,864 km</a:t>
            </a:r>
            <a:r>
              <a:rPr lang="en-US" altLang="cs-CZ" sz="2000" baseline="30000" dirty="0" smtClean="0">
                <a:solidFill>
                  <a:srgbClr val="717171"/>
                </a:solidFill>
                <a:latin typeface="Georgia" panose="02040502050405020303" pitchFamily="18" charset="0"/>
              </a:rPr>
              <a:t>2</a:t>
            </a:r>
            <a:endParaRPr lang="en-US" altLang="cs-CZ" sz="2000" dirty="0" smtClean="0">
              <a:solidFill>
                <a:srgbClr val="717171"/>
              </a:solidFill>
              <a:latin typeface="Georgia" panose="02040502050405020303" pitchFamily="18" charset="0"/>
            </a:endParaRPr>
          </a:p>
          <a:p>
            <a:pPr marL="304800" indent="-304800" algn="just">
              <a:lnSpc>
                <a:spcPct val="110000"/>
              </a:lnSpc>
              <a:spcBef>
                <a:spcPct val="0"/>
              </a:spcBef>
              <a:spcAft>
                <a:spcPts val="1200"/>
              </a:spcAft>
              <a:buFont typeface="Georgia" panose="02040502050405020303" pitchFamily="18" charset="0"/>
              <a:buChar char="●"/>
            </a:pPr>
            <a:r>
              <a:rPr lang="zh-CN" altLang="en-US" sz="2000" dirty="0">
                <a:solidFill>
                  <a:srgbClr val="717171"/>
                </a:solidFill>
                <a:latin typeface="Georgia" panose="02040502050405020303" pitchFamily="18" charset="0"/>
              </a:rPr>
              <a:t>人口</a:t>
            </a:r>
            <a:r>
              <a:rPr lang="en-US" altLang="cs-CZ" sz="2000" dirty="0" smtClean="0">
                <a:solidFill>
                  <a:srgbClr val="717171"/>
                </a:solidFill>
                <a:latin typeface="Georgia" panose="02040502050405020303" pitchFamily="18" charset="0"/>
              </a:rPr>
              <a:t>: 			  10,266,000</a:t>
            </a:r>
            <a:r>
              <a:rPr lang="cs-CZ" altLang="cs-CZ" sz="2000" dirty="0" smtClean="0">
                <a:solidFill>
                  <a:srgbClr val="717171"/>
                </a:solidFill>
                <a:latin typeface="Georgia" panose="02040502050405020303" pitchFamily="18" charset="0"/>
              </a:rPr>
              <a:t> </a:t>
            </a:r>
            <a:r>
              <a:rPr lang="zh-CN" altLang="en-US" sz="2000" dirty="0">
                <a:solidFill>
                  <a:srgbClr val="717171"/>
                </a:solidFill>
                <a:latin typeface="Georgia" panose="02040502050405020303" pitchFamily="18" charset="0"/>
              </a:rPr>
              <a:t>人</a:t>
            </a:r>
            <a:endParaRPr lang="en-US" altLang="cs-CZ" sz="2000" dirty="0" smtClean="0">
              <a:solidFill>
                <a:srgbClr val="717171"/>
              </a:solidFill>
              <a:latin typeface="Georgia" panose="02040502050405020303" pitchFamily="18" charset="0"/>
            </a:endParaRPr>
          </a:p>
          <a:p>
            <a:pPr marL="304800" indent="-304800" algn="just">
              <a:lnSpc>
                <a:spcPct val="110000"/>
              </a:lnSpc>
              <a:spcBef>
                <a:spcPct val="0"/>
              </a:spcBef>
              <a:spcAft>
                <a:spcPts val="1200"/>
              </a:spcAft>
              <a:buFont typeface="Georgia" panose="02040502050405020303" pitchFamily="18" charset="0"/>
              <a:buChar char="●"/>
            </a:pPr>
            <a:r>
              <a:rPr lang="zh-CN" altLang="en-US" sz="2000" dirty="0">
                <a:solidFill>
                  <a:srgbClr val="717171"/>
                </a:solidFill>
                <a:latin typeface="Georgia" panose="02040502050405020303" pitchFamily="18" charset="0"/>
              </a:rPr>
              <a:t>官</a:t>
            </a:r>
            <a:r>
              <a:rPr lang="zh-CN" altLang="en-US" sz="2000" dirty="0" smtClean="0">
                <a:solidFill>
                  <a:srgbClr val="717171"/>
                </a:solidFill>
                <a:latin typeface="Georgia" panose="02040502050405020303" pitchFamily="18" charset="0"/>
              </a:rPr>
              <a:t>方语言</a:t>
            </a:r>
            <a:r>
              <a:rPr lang="en-US" altLang="cs-CZ" sz="2000" dirty="0" smtClean="0">
                <a:solidFill>
                  <a:srgbClr val="717171"/>
                </a:solidFill>
                <a:latin typeface="Georgia" panose="02040502050405020303" pitchFamily="18" charset="0"/>
              </a:rPr>
              <a:t>: 		  </a:t>
            </a:r>
            <a:r>
              <a:rPr lang="en-US" altLang="cs-CZ" sz="2000" dirty="0">
                <a:solidFill>
                  <a:srgbClr val="717171"/>
                </a:solidFill>
                <a:latin typeface="Georgia" panose="02040502050405020303" pitchFamily="18" charset="0"/>
              </a:rPr>
              <a:t> </a:t>
            </a:r>
            <a:r>
              <a:rPr lang="en-US" altLang="cs-CZ" sz="2000" dirty="0" smtClean="0">
                <a:solidFill>
                  <a:srgbClr val="717171"/>
                </a:solidFill>
                <a:latin typeface="Georgia" panose="02040502050405020303" pitchFamily="18" charset="0"/>
              </a:rPr>
              <a:t>              </a:t>
            </a:r>
            <a:r>
              <a:rPr lang="zh-CN" altLang="en-US" sz="2000" dirty="0" smtClean="0">
                <a:solidFill>
                  <a:srgbClr val="717171"/>
                </a:solidFill>
                <a:latin typeface="Georgia" panose="02040502050405020303" pitchFamily="18" charset="0"/>
              </a:rPr>
              <a:t>捷克语</a:t>
            </a:r>
            <a:endParaRPr lang="en-US" altLang="cs-CZ" sz="2000" dirty="0" smtClean="0">
              <a:solidFill>
                <a:srgbClr val="717171"/>
              </a:solidFill>
              <a:latin typeface="Georgia" panose="02040502050405020303" pitchFamily="18" charset="0"/>
            </a:endParaRPr>
          </a:p>
          <a:p>
            <a:pPr marL="304800" indent="-304800" algn="just">
              <a:lnSpc>
                <a:spcPct val="110000"/>
              </a:lnSpc>
              <a:spcBef>
                <a:spcPct val="0"/>
              </a:spcBef>
              <a:spcAft>
                <a:spcPts val="1200"/>
              </a:spcAft>
              <a:buFont typeface="Georgia" panose="02040502050405020303" pitchFamily="18" charset="0"/>
              <a:buChar char="●"/>
            </a:pPr>
            <a:r>
              <a:rPr lang="zh-CN" altLang="en-US" sz="2000" dirty="0">
                <a:solidFill>
                  <a:srgbClr val="717171"/>
                </a:solidFill>
                <a:latin typeface="Georgia" panose="02040502050405020303" pitchFamily="18" charset="0"/>
              </a:rPr>
              <a:t>政</a:t>
            </a:r>
            <a:r>
              <a:rPr lang="zh-CN" altLang="en-US" sz="2000" dirty="0" smtClean="0">
                <a:solidFill>
                  <a:srgbClr val="717171"/>
                </a:solidFill>
                <a:latin typeface="Georgia" panose="02040502050405020303" pitchFamily="18" charset="0"/>
              </a:rPr>
              <a:t>治体系</a:t>
            </a:r>
            <a:r>
              <a:rPr lang="en-US" altLang="cs-CZ" sz="2000" dirty="0" smtClean="0">
                <a:solidFill>
                  <a:srgbClr val="717171"/>
                </a:solidFill>
                <a:latin typeface="Georgia" panose="02040502050405020303" pitchFamily="18" charset="0"/>
              </a:rPr>
              <a:t>: 		                 </a:t>
            </a:r>
            <a:r>
              <a:rPr lang="zh-CN" altLang="en-US" sz="2000" dirty="0" smtClean="0">
                <a:solidFill>
                  <a:srgbClr val="717171"/>
                </a:solidFill>
                <a:latin typeface="Georgia" panose="02040502050405020303" pitchFamily="18" charset="0"/>
              </a:rPr>
              <a:t>议会共和国</a:t>
            </a:r>
            <a:endParaRPr lang="en-US" altLang="zh-CN" sz="2000" dirty="0" smtClean="0">
              <a:solidFill>
                <a:srgbClr val="717171"/>
              </a:solidFill>
              <a:latin typeface="Georgia" panose="02040502050405020303" pitchFamily="18" charset="0"/>
            </a:endParaRPr>
          </a:p>
          <a:p>
            <a:pPr marL="304800" indent="-304800" algn="just">
              <a:lnSpc>
                <a:spcPct val="110000"/>
              </a:lnSpc>
              <a:spcBef>
                <a:spcPct val="0"/>
              </a:spcBef>
              <a:spcAft>
                <a:spcPts val="1200"/>
              </a:spcAft>
              <a:buFont typeface="Georgia" panose="02040502050405020303" pitchFamily="18" charset="0"/>
              <a:buChar char="●"/>
            </a:pPr>
            <a:r>
              <a:rPr lang="zh-CN" altLang="en-US" sz="2000" dirty="0">
                <a:solidFill>
                  <a:srgbClr val="717171"/>
                </a:solidFill>
                <a:latin typeface="Georgia" panose="02040502050405020303" pitchFamily="18" charset="0"/>
              </a:rPr>
              <a:t>国</a:t>
            </a:r>
            <a:r>
              <a:rPr lang="zh-CN" altLang="en-US" sz="2000" dirty="0" smtClean="0">
                <a:solidFill>
                  <a:srgbClr val="717171"/>
                </a:solidFill>
                <a:latin typeface="Georgia" panose="02040502050405020303" pitchFamily="18" charset="0"/>
              </a:rPr>
              <a:t>家元首</a:t>
            </a:r>
            <a:r>
              <a:rPr lang="en-US" altLang="cs-CZ" sz="2000" dirty="0" smtClean="0">
                <a:solidFill>
                  <a:srgbClr val="717171"/>
                </a:solidFill>
                <a:latin typeface="Georgia" panose="02040502050405020303" pitchFamily="18" charset="0"/>
              </a:rPr>
              <a:t>:		                  </a:t>
            </a:r>
            <a:r>
              <a:rPr lang="zh-CN" altLang="en-US" sz="2000" dirty="0">
                <a:solidFill>
                  <a:srgbClr val="717171"/>
                </a:solidFill>
                <a:latin typeface="Georgia" panose="02040502050405020303" pitchFamily="18" charset="0"/>
              </a:rPr>
              <a:t>总</a:t>
            </a:r>
            <a:r>
              <a:rPr lang="zh-CN" altLang="en-US" sz="2000" dirty="0" smtClean="0">
                <a:solidFill>
                  <a:srgbClr val="717171"/>
                </a:solidFill>
                <a:latin typeface="Georgia" panose="02040502050405020303" pitchFamily="18" charset="0"/>
              </a:rPr>
              <a:t>统</a:t>
            </a:r>
            <a:endParaRPr lang="en-US" altLang="cs-CZ" sz="2000" dirty="0" smtClean="0">
              <a:solidFill>
                <a:srgbClr val="717171"/>
              </a:solidFill>
              <a:latin typeface="Georgia" panose="02040502050405020303" pitchFamily="18" charset="0"/>
            </a:endParaRPr>
          </a:p>
          <a:p>
            <a:pPr marL="304800" indent="-304800" algn="just">
              <a:lnSpc>
                <a:spcPct val="110000"/>
              </a:lnSpc>
              <a:spcBef>
                <a:spcPct val="0"/>
              </a:spcBef>
              <a:spcAft>
                <a:spcPts val="1200"/>
              </a:spcAft>
              <a:buFont typeface="Georgia" panose="02040502050405020303" pitchFamily="18" charset="0"/>
              <a:buChar char="●"/>
            </a:pPr>
            <a:r>
              <a:rPr lang="zh-CN" altLang="en-US" sz="2000" dirty="0">
                <a:solidFill>
                  <a:srgbClr val="717171"/>
                </a:solidFill>
                <a:latin typeface="Georgia" panose="02040502050405020303" pitchFamily="18" charset="0"/>
              </a:rPr>
              <a:t>货币</a:t>
            </a:r>
            <a:r>
              <a:rPr lang="en-US" altLang="cs-CZ" sz="2000" dirty="0" smtClean="0">
                <a:solidFill>
                  <a:srgbClr val="717171"/>
                </a:solidFill>
                <a:latin typeface="Georgia" panose="02040502050405020303" pitchFamily="18" charset="0"/>
              </a:rPr>
              <a:t>: 		 	  </a:t>
            </a:r>
            <a:r>
              <a:rPr lang="zh-CN" altLang="en-US" sz="2000" dirty="0" smtClean="0">
                <a:solidFill>
                  <a:srgbClr val="717171"/>
                </a:solidFill>
                <a:latin typeface="Georgia" panose="02040502050405020303" pitchFamily="18" charset="0"/>
              </a:rPr>
              <a:t>捷克克朗</a:t>
            </a:r>
            <a:r>
              <a:rPr lang="en-US" altLang="cs-CZ" sz="2000" dirty="0" smtClean="0">
                <a:solidFill>
                  <a:srgbClr val="717171"/>
                </a:solidFill>
                <a:latin typeface="Georgia" panose="02040502050405020303" pitchFamily="18" charset="0"/>
              </a:rPr>
              <a:t>(CZK)</a:t>
            </a:r>
          </a:p>
          <a:p>
            <a:pPr marL="304800" indent="-304800" algn="just">
              <a:lnSpc>
                <a:spcPct val="110000"/>
              </a:lnSpc>
              <a:spcBef>
                <a:spcPct val="0"/>
              </a:spcBef>
              <a:spcAft>
                <a:spcPts val="1200"/>
              </a:spcAft>
              <a:buFont typeface="Georgia" panose="02040502050405020303" pitchFamily="18" charset="0"/>
              <a:buChar char="●"/>
            </a:pPr>
            <a:r>
              <a:rPr lang="zh-CN" altLang="en-US" sz="2000" dirty="0" smtClean="0">
                <a:solidFill>
                  <a:srgbClr val="717171"/>
                </a:solidFill>
                <a:latin typeface="Georgia" panose="02040502050405020303" pitchFamily="18" charset="0"/>
              </a:rPr>
              <a:t>首都</a:t>
            </a:r>
            <a:r>
              <a:rPr lang="en-US" altLang="cs-CZ" sz="2000" dirty="0" smtClean="0">
                <a:solidFill>
                  <a:srgbClr val="717171"/>
                </a:solidFill>
                <a:latin typeface="Georgia" panose="02040502050405020303" pitchFamily="18" charset="0"/>
              </a:rPr>
              <a:t>: 			</a:t>
            </a:r>
            <a:r>
              <a:rPr lang="zh-CN" altLang="en-US" sz="2000" dirty="0" smtClean="0">
                <a:solidFill>
                  <a:srgbClr val="717171"/>
                </a:solidFill>
                <a:latin typeface="Georgia" panose="02040502050405020303" pitchFamily="18" charset="0"/>
              </a:rPr>
              <a:t>布拉格</a:t>
            </a:r>
            <a:endParaRPr lang="en-US" altLang="zh-CN" sz="2000" dirty="0" smtClean="0">
              <a:solidFill>
                <a:srgbClr val="717171"/>
              </a:solidFill>
              <a:latin typeface="Georgia" panose="02040502050405020303" pitchFamily="18" charset="0"/>
            </a:endParaRPr>
          </a:p>
          <a:p>
            <a:pPr marL="304800" indent="-304800" algn="just">
              <a:lnSpc>
                <a:spcPct val="110000"/>
              </a:lnSpc>
              <a:spcBef>
                <a:spcPct val="0"/>
              </a:spcBef>
              <a:spcAft>
                <a:spcPts val="1200"/>
              </a:spcAft>
              <a:buFont typeface="Georgia" panose="02040502050405020303" pitchFamily="18" charset="0"/>
              <a:buChar char="●"/>
            </a:pPr>
            <a:r>
              <a:rPr lang="zh-CN" altLang="en-US" sz="2000" dirty="0" smtClean="0">
                <a:solidFill>
                  <a:srgbClr val="717171"/>
                </a:solidFill>
                <a:latin typeface="Georgia" panose="02040502050405020303" pitchFamily="18" charset="0"/>
              </a:rPr>
              <a:t>行政区域</a:t>
            </a:r>
            <a:r>
              <a:rPr lang="en-US" altLang="cs-CZ" sz="2000" dirty="0" smtClean="0">
                <a:solidFill>
                  <a:srgbClr val="717171"/>
                </a:solidFill>
                <a:latin typeface="Georgia" panose="02040502050405020303" pitchFamily="18" charset="0"/>
              </a:rPr>
              <a:t>: 	                                </a:t>
            </a:r>
            <a:r>
              <a:rPr lang="en-US" altLang="zh-CN" sz="2000" dirty="0" smtClean="0">
                <a:solidFill>
                  <a:srgbClr val="717171"/>
                </a:solidFill>
                <a:latin typeface="Georgia" panose="02040502050405020303" pitchFamily="18" charset="0"/>
              </a:rPr>
              <a:t>14</a:t>
            </a:r>
            <a:r>
              <a:rPr lang="zh-CN" altLang="en-US" sz="2000" dirty="0" smtClean="0">
                <a:solidFill>
                  <a:srgbClr val="717171"/>
                </a:solidFill>
                <a:latin typeface="Georgia" panose="02040502050405020303" pitchFamily="18" charset="0"/>
              </a:rPr>
              <a:t>个</a:t>
            </a:r>
            <a:endParaRPr lang="en-US" altLang="cs-CZ" sz="2000" dirty="0" smtClean="0">
              <a:latin typeface="Georgia" panose="02040502050405020303" pitchFamily="18" charset="0"/>
            </a:endParaRPr>
          </a:p>
        </p:txBody>
      </p:sp>
      <p:pic>
        <p:nvPicPr>
          <p:cNvPr id="8" name="Picture 7" descr="13914_14945_vlajka_CR_3000x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486" y="297532"/>
            <a:ext cx="183673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s://vlast.cz/soubory/nahrane/cs_fr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633" y="297532"/>
            <a:ext cx="12477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86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a:solidFill>
                  <a:srgbClr val="C92D70"/>
                </a:solidFill>
              </a:rPr>
              <a:t>地理位</a:t>
            </a:r>
            <a:r>
              <a:rPr lang="zh-CN" altLang="en-US" sz="3600" dirty="0" smtClean="0">
                <a:solidFill>
                  <a:srgbClr val="C92D70"/>
                </a:solidFill>
              </a:rPr>
              <a:t>置</a:t>
            </a:r>
            <a:r>
              <a:rPr lang="en-US" altLang="zh-CN" sz="3600" dirty="0" smtClean="0">
                <a:solidFill>
                  <a:srgbClr val="C92D70"/>
                </a:solidFill>
              </a:rPr>
              <a:t>--</a:t>
            </a:r>
            <a:r>
              <a:rPr lang="zh-CN" altLang="en-US" sz="3600" dirty="0" smtClean="0">
                <a:solidFill>
                  <a:srgbClr val="C92D70"/>
                </a:solidFill>
              </a:rPr>
              <a:t>欧洲中部</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163513" y="1504950"/>
            <a:ext cx="5297487" cy="2800767"/>
          </a:xfrm>
          <a:prstGeom prst="rect">
            <a:avLst/>
          </a:prstGeom>
        </p:spPr>
        <p:txBody>
          <a:bodyPr>
            <a:spAutoFit/>
          </a:bodyPr>
          <a:lstStyle/>
          <a:p>
            <a:pPr>
              <a:defRPr/>
            </a:pPr>
            <a:r>
              <a:rPr lang="zh-CN" altLang="en-US" sz="2200" dirty="0" smtClean="0">
                <a:solidFill>
                  <a:srgbClr val="717171"/>
                </a:solidFill>
                <a:latin typeface="Georgia" panose="02040502050405020303" pitchFamily="18" charset="0"/>
              </a:rPr>
              <a:t>位</a:t>
            </a:r>
            <a:r>
              <a:rPr lang="zh-CN" altLang="en-US" sz="2200" dirty="0">
                <a:solidFill>
                  <a:srgbClr val="717171"/>
                </a:solidFill>
                <a:latin typeface="Georgia" panose="02040502050405020303" pitchFamily="18" charset="0"/>
              </a:rPr>
              <a:t>于三国边界的便利位置：</a:t>
            </a:r>
            <a:endParaRPr lang="cs-CZ" altLang="cs-CZ" sz="2200" dirty="0">
              <a:solidFill>
                <a:srgbClr val="717171"/>
              </a:solidFill>
              <a:latin typeface="Georgia" panose="02040502050405020303" pitchFamily="18" charset="0"/>
            </a:endParaRPr>
          </a:p>
          <a:p>
            <a:pPr marL="781903" lvl="1" indent="-439821" eaLnBrk="1" hangingPunct="1">
              <a:buFont typeface="Arial" pitchFamily="34" charset="0"/>
              <a:buChar char="•"/>
              <a:defRPr/>
            </a:pPr>
            <a:r>
              <a:rPr lang="zh-CN" altLang="en-US" sz="2200" dirty="0" smtClean="0">
                <a:solidFill>
                  <a:srgbClr val="717171"/>
                </a:solidFill>
                <a:latin typeface="Georgia" panose="02040502050405020303" pitchFamily="18" charset="0"/>
              </a:rPr>
              <a:t>前往林茨 </a:t>
            </a:r>
            <a:r>
              <a:rPr lang="en-GB" altLang="cs-CZ" sz="2200" dirty="0" smtClean="0">
                <a:solidFill>
                  <a:srgbClr val="717171"/>
                </a:solidFill>
                <a:latin typeface="Georgia" panose="02040502050405020303" pitchFamily="18" charset="0"/>
              </a:rPr>
              <a:t>100 </a:t>
            </a:r>
            <a:r>
              <a:rPr lang="en-GB" altLang="cs-CZ" sz="2200" dirty="0">
                <a:solidFill>
                  <a:srgbClr val="717171"/>
                </a:solidFill>
                <a:latin typeface="Georgia" panose="02040502050405020303" pitchFamily="18" charset="0"/>
              </a:rPr>
              <a:t>km </a:t>
            </a:r>
            <a:r>
              <a:rPr lang="cs-CZ" altLang="cs-CZ" sz="2200" dirty="0" smtClean="0">
                <a:solidFill>
                  <a:srgbClr val="717171"/>
                </a:solidFill>
                <a:latin typeface="Georgia" panose="02040502050405020303" pitchFamily="18" charset="0"/>
              </a:rPr>
              <a:t> (</a:t>
            </a:r>
            <a:r>
              <a:rPr lang="zh-CN" altLang="en-US" sz="2200" dirty="0">
                <a:solidFill>
                  <a:srgbClr val="717171"/>
                </a:solidFill>
                <a:latin typeface="Georgia" panose="02040502050405020303" pitchFamily="18" charset="0"/>
              </a:rPr>
              <a:t>奥地利</a:t>
            </a:r>
            <a:r>
              <a:rPr lang="cs-CZ" altLang="cs-CZ" sz="2200" dirty="0" smtClean="0">
                <a:solidFill>
                  <a:srgbClr val="717171"/>
                </a:solidFill>
                <a:latin typeface="Georgia" panose="02040502050405020303" pitchFamily="18" charset="0"/>
              </a:rPr>
              <a:t>)</a:t>
            </a:r>
            <a:endParaRPr lang="cs-CZ" altLang="cs-CZ" sz="2200" dirty="0">
              <a:solidFill>
                <a:srgbClr val="717171"/>
              </a:solidFill>
              <a:latin typeface="Georgia" panose="02040502050405020303" pitchFamily="18" charset="0"/>
            </a:endParaRPr>
          </a:p>
          <a:p>
            <a:pPr marL="781903" lvl="1" indent="-439821" eaLnBrk="1" hangingPunct="1">
              <a:buFont typeface="Arial" pitchFamily="34" charset="0"/>
              <a:buChar char="•"/>
              <a:defRPr/>
            </a:pPr>
            <a:r>
              <a:rPr lang="zh-CN" altLang="en-US" sz="2200" dirty="0" smtClean="0">
                <a:solidFill>
                  <a:srgbClr val="717171"/>
                </a:solidFill>
                <a:latin typeface="Georgia" panose="02040502050405020303" pitchFamily="18" charset="0"/>
              </a:rPr>
              <a:t>前往帕绍</a:t>
            </a:r>
            <a:r>
              <a:rPr lang="en-GB" altLang="cs-CZ" sz="2200" dirty="0" smtClean="0">
                <a:solidFill>
                  <a:srgbClr val="717171"/>
                </a:solidFill>
                <a:latin typeface="Georgia" panose="02040502050405020303" pitchFamily="18" charset="0"/>
              </a:rPr>
              <a:t>130 </a:t>
            </a:r>
            <a:r>
              <a:rPr lang="en-GB" altLang="cs-CZ" sz="2200" dirty="0">
                <a:solidFill>
                  <a:srgbClr val="717171"/>
                </a:solidFill>
                <a:latin typeface="Georgia" panose="02040502050405020303" pitchFamily="18" charset="0"/>
              </a:rPr>
              <a:t>km </a:t>
            </a:r>
            <a:r>
              <a:rPr lang="cs-CZ" altLang="cs-CZ" sz="2200" dirty="0" smtClean="0">
                <a:solidFill>
                  <a:srgbClr val="717171"/>
                </a:solidFill>
                <a:latin typeface="Georgia" panose="02040502050405020303" pitchFamily="18" charset="0"/>
              </a:rPr>
              <a:t>(</a:t>
            </a:r>
            <a:r>
              <a:rPr lang="zh-CN" altLang="en-US" sz="2200" dirty="0" smtClean="0">
                <a:solidFill>
                  <a:srgbClr val="717171"/>
                </a:solidFill>
                <a:latin typeface="Georgia" panose="02040502050405020303" pitchFamily="18" charset="0"/>
              </a:rPr>
              <a:t>德国</a:t>
            </a:r>
            <a:r>
              <a:rPr lang="cs-CZ" altLang="cs-CZ" sz="2200" dirty="0" smtClean="0">
                <a:solidFill>
                  <a:srgbClr val="717171"/>
                </a:solidFill>
                <a:latin typeface="Georgia" panose="02040502050405020303" pitchFamily="18" charset="0"/>
              </a:rPr>
              <a:t>)</a:t>
            </a:r>
            <a:endParaRPr lang="cs-CZ" altLang="cs-CZ" sz="2200" dirty="0">
              <a:solidFill>
                <a:srgbClr val="717171"/>
              </a:solidFill>
              <a:latin typeface="Georgia" panose="02040502050405020303" pitchFamily="18" charset="0"/>
            </a:endParaRPr>
          </a:p>
          <a:p>
            <a:pPr marL="781903" lvl="1" indent="-439821" eaLnBrk="1" hangingPunct="1">
              <a:buFont typeface="Arial" pitchFamily="34" charset="0"/>
              <a:buChar char="•"/>
              <a:defRPr/>
            </a:pPr>
            <a:r>
              <a:rPr lang="zh-CN" altLang="en-US" sz="2200" dirty="0" smtClean="0">
                <a:solidFill>
                  <a:srgbClr val="717171"/>
                </a:solidFill>
                <a:latin typeface="Georgia" panose="02040502050405020303" pitchFamily="18" charset="0"/>
              </a:rPr>
              <a:t>前往布拉格</a:t>
            </a:r>
            <a:r>
              <a:rPr lang="en-GB" altLang="cs-CZ" sz="2200" dirty="0" smtClean="0">
                <a:solidFill>
                  <a:srgbClr val="717171"/>
                </a:solidFill>
                <a:latin typeface="Georgia" panose="02040502050405020303" pitchFamily="18" charset="0"/>
              </a:rPr>
              <a:t>150 </a:t>
            </a:r>
            <a:r>
              <a:rPr lang="en-GB" altLang="cs-CZ" sz="2200" dirty="0">
                <a:solidFill>
                  <a:srgbClr val="717171"/>
                </a:solidFill>
                <a:latin typeface="Georgia" panose="02040502050405020303" pitchFamily="18" charset="0"/>
              </a:rPr>
              <a:t>km </a:t>
            </a:r>
            <a:endParaRPr lang="cs-CZ" altLang="cs-CZ" sz="2200" dirty="0">
              <a:solidFill>
                <a:srgbClr val="717171"/>
              </a:solidFill>
              <a:latin typeface="Georgia" panose="02040502050405020303" pitchFamily="18" charset="0"/>
            </a:endParaRPr>
          </a:p>
          <a:p>
            <a:pPr marL="781903" lvl="1" indent="-439821" eaLnBrk="1" hangingPunct="1">
              <a:buFont typeface="Arial" pitchFamily="34" charset="0"/>
              <a:buChar char="•"/>
              <a:defRPr/>
            </a:pPr>
            <a:r>
              <a:rPr lang="zh-CN" altLang="en-US" sz="2200" dirty="0" smtClean="0">
                <a:solidFill>
                  <a:srgbClr val="717171"/>
                </a:solidFill>
                <a:latin typeface="Georgia" panose="02040502050405020303" pitchFamily="18" charset="0"/>
              </a:rPr>
              <a:t>前往维也纳</a:t>
            </a:r>
            <a:r>
              <a:rPr lang="en-GB" altLang="cs-CZ" sz="2200" dirty="0" smtClean="0">
                <a:solidFill>
                  <a:srgbClr val="717171"/>
                </a:solidFill>
                <a:latin typeface="Georgia" panose="02040502050405020303" pitchFamily="18" charset="0"/>
              </a:rPr>
              <a:t>200 </a:t>
            </a:r>
            <a:r>
              <a:rPr lang="en-GB" altLang="cs-CZ" sz="2200" dirty="0">
                <a:solidFill>
                  <a:srgbClr val="717171"/>
                </a:solidFill>
                <a:latin typeface="Georgia" panose="02040502050405020303" pitchFamily="18" charset="0"/>
              </a:rPr>
              <a:t>km </a:t>
            </a:r>
            <a:r>
              <a:rPr lang="cs-CZ" altLang="cs-CZ" sz="2200" dirty="0" smtClean="0">
                <a:solidFill>
                  <a:srgbClr val="717171"/>
                </a:solidFill>
                <a:latin typeface="Georgia" panose="02040502050405020303" pitchFamily="18" charset="0"/>
              </a:rPr>
              <a:t>(</a:t>
            </a:r>
            <a:r>
              <a:rPr lang="zh-CN" altLang="en-US" sz="2200" dirty="0" smtClean="0">
                <a:solidFill>
                  <a:srgbClr val="717171"/>
                </a:solidFill>
                <a:latin typeface="Georgia" panose="02040502050405020303" pitchFamily="18" charset="0"/>
              </a:rPr>
              <a:t>奥地利</a:t>
            </a:r>
            <a:r>
              <a:rPr lang="cs-CZ" altLang="cs-CZ" sz="2200" dirty="0" smtClean="0">
                <a:solidFill>
                  <a:srgbClr val="717171"/>
                </a:solidFill>
                <a:latin typeface="Georgia" panose="02040502050405020303" pitchFamily="18" charset="0"/>
              </a:rPr>
              <a:t>)</a:t>
            </a:r>
            <a:endParaRPr lang="cs-CZ" altLang="cs-CZ" sz="2200" dirty="0">
              <a:solidFill>
                <a:srgbClr val="717171"/>
              </a:solidFill>
              <a:latin typeface="Georgia" panose="02040502050405020303" pitchFamily="18" charset="0"/>
            </a:endParaRPr>
          </a:p>
          <a:p>
            <a:pPr marL="781903" lvl="1" indent="-439821" eaLnBrk="1" hangingPunct="1">
              <a:buFont typeface="Arial" pitchFamily="34" charset="0"/>
              <a:buChar char="•"/>
              <a:defRPr/>
            </a:pPr>
            <a:r>
              <a:rPr lang="zh-CN" altLang="en-US" sz="2200" dirty="0" smtClean="0">
                <a:solidFill>
                  <a:srgbClr val="717171"/>
                </a:solidFill>
                <a:latin typeface="Georgia" panose="02040502050405020303" pitchFamily="18" charset="0"/>
              </a:rPr>
              <a:t>前往慕尼黑</a:t>
            </a:r>
            <a:r>
              <a:rPr lang="en-GB" altLang="cs-CZ" sz="2200" dirty="0" smtClean="0">
                <a:solidFill>
                  <a:srgbClr val="717171"/>
                </a:solidFill>
                <a:latin typeface="Georgia" panose="02040502050405020303" pitchFamily="18" charset="0"/>
              </a:rPr>
              <a:t>300 </a:t>
            </a:r>
            <a:r>
              <a:rPr lang="en-GB" altLang="cs-CZ" sz="2200" dirty="0">
                <a:solidFill>
                  <a:srgbClr val="717171"/>
                </a:solidFill>
                <a:latin typeface="Georgia" panose="02040502050405020303" pitchFamily="18" charset="0"/>
              </a:rPr>
              <a:t>km </a:t>
            </a:r>
            <a:r>
              <a:rPr lang="cs-CZ" altLang="cs-CZ" sz="2200" dirty="0" smtClean="0">
                <a:solidFill>
                  <a:srgbClr val="717171"/>
                </a:solidFill>
                <a:latin typeface="Georgia" panose="02040502050405020303" pitchFamily="18" charset="0"/>
              </a:rPr>
              <a:t>(</a:t>
            </a:r>
            <a:r>
              <a:rPr lang="zh-CN" altLang="en-US" sz="2200" dirty="0" smtClean="0">
                <a:solidFill>
                  <a:srgbClr val="717171"/>
                </a:solidFill>
                <a:latin typeface="Georgia" panose="02040502050405020303" pitchFamily="18" charset="0"/>
              </a:rPr>
              <a:t>德国</a:t>
            </a:r>
            <a:r>
              <a:rPr lang="cs-CZ" altLang="cs-CZ" sz="2200" dirty="0" smtClean="0">
                <a:solidFill>
                  <a:srgbClr val="717171"/>
                </a:solidFill>
                <a:latin typeface="Georgia" panose="02040502050405020303" pitchFamily="18" charset="0"/>
              </a:rPr>
              <a:t>)</a:t>
            </a:r>
            <a:endParaRPr lang="cs-CZ" altLang="cs-CZ" sz="2200" dirty="0">
              <a:solidFill>
                <a:srgbClr val="717171"/>
              </a:solidFill>
              <a:latin typeface="Georgia" panose="02040502050405020303" pitchFamily="18" charset="0"/>
            </a:endParaRPr>
          </a:p>
          <a:p>
            <a:pPr marL="781903" lvl="1" indent="-439821" eaLnBrk="1" hangingPunct="1">
              <a:buFont typeface="Arial" pitchFamily="34" charset="0"/>
              <a:buChar char="•"/>
              <a:defRPr/>
            </a:pPr>
            <a:r>
              <a:rPr lang="zh-CN" altLang="en-US" sz="2200" dirty="0" smtClean="0">
                <a:solidFill>
                  <a:srgbClr val="717171"/>
                </a:solidFill>
                <a:latin typeface="Georgia" panose="02040502050405020303" pitchFamily="18" charset="0"/>
              </a:rPr>
              <a:t>前往布达佩斯</a:t>
            </a:r>
            <a:r>
              <a:rPr lang="cs-CZ" altLang="cs-CZ" sz="2200" dirty="0" smtClean="0">
                <a:solidFill>
                  <a:srgbClr val="717171"/>
                </a:solidFill>
                <a:latin typeface="Georgia" panose="02040502050405020303" pitchFamily="18" charset="0"/>
              </a:rPr>
              <a:t>400 </a:t>
            </a:r>
            <a:r>
              <a:rPr lang="cs-CZ" altLang="cs-CZ" sz="2200" dirty="0">
                <a:solidFill>
                  <a:srgbClr val="717171"/>
                </a:solidFill>
                <a:latin typeface="Georgia" panose="02040502050405020303" pitchFamily="18" charset="0"/>
              </a:rPr>
              <a:t>km </a:t>
            </a:r>
            <a:r>
              <a:rPr lang="cs-CZ" altLang="cs-CZ" sz="2200" dirty="0" smtClean="0">
                <a:solidFill>
                  <a:srgbClr val="717171"/>
                </a:solidFill>
                <a:latin typeface="Georgia" panose="02040502050405020303" pitchFamily="18" charset="0"/>
              </a:rPr>
              <a:t>(</a:t>
            </a:r>
            <a:r>
              <a:rPr lang="zh-CN" altLang="en-US" sz="2200" dirty="0" smtClean="0">
                <a:solidFill>
                  <a:srgbClr val="717171"/>
                </a:solidFill>
                <a:latin typeface="Georgia" panose="02040502050405020303" pitchFamily="18" charset="0"/>
              </a:rPr>
              <a:t>匈牙利</a:t>
            </a:r>
            <a:r>
              <a:rPr lang="cs-CZ" altLang="cs-CZ" sz="2200" dirty="0" smtClean="0">
                <a:solidFill>
                  <a:srgbClr val="717171"/>
                </a:solidFill>
                <a:latin typeface="Georgia" panose="02040502050405020303" pitchFamily="18" charset="0"/>
              </a:rPr>
              <a:t>)</a:t>
            </a:r>
            <a:endParaRPr lang="cs-CZ" altLang="cs-CZ" sz="2200" dirty="0">
              <a:solidFill>
                <a:srgbClr val="717171"/>
              </a:solidFill>
              <a:latin typeface="Georgia" panose="02040502050405020303" pitchFamily="18" charset="0"/>
            </a:endParaRPr>
          </a:p>
          <a:p>
            <a:pPr marL="342082" lvl="1" eaLnBrk="1" hangingPunct="1">
              <a:defRPr/>
            </a:pPr>
            <a:endParaRPr lang="cs-CZ" altLang="cs-CZ" sz="2200" dirty="0">
              <a:solidFill>
                <a:srgbClr val="717171"/>
              </a:solidFill>
              <a:latin typeface="Georgia" panose="02040502050405020303" pitchFamily="18" charset="0"/>
            </a:endParaRPr>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l="11179" b="650"/>
          <a:stretch>
            <a:fillRect/>
          </a:stretch>
        </p:blipFill>
        <p:spPr bwMode="auto">
          <a:xfrm>
            <a:off x="5229225" y="1504950"/>
            <a:ext cx="344646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79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smtClean="0">
                <a:solidFill>
                  <a:srgbClr val="C92D70"/>
                </a:solidFill>
              </a:rPr>
              <a:t>周边环境</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Obdélník 2"/>
          <p:cNvSpPr>
            <a:spLocks noChangeArrowheads="1"/>
          </p:cNvSpPr>
          <p:nvPr/>
        </p:nvSpPr>
        <p:spPr bwMode="auto">
          <a:xfrm>
            <a:off x="498474" y="1219200"/>
            <a:ext cx="832199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zh-CN" altLang="en-US" sz="2400" dirty="0" smtClean="0">
                <a:solidFill>
                  <a:srgbClr val="717171"/>
                </a:solidFill>
                <a:latin typeface="Georgia" panose="02040502050405020303" pitchFamily="18" charset="0"/>
              </a:rPr>
              <a:t>捷</a:t>
            </a:r>
            <a:r>
              <a:rPr lang="zh-CN" altLang="en-US" sz="2400" dirty="0">
                <a:solidFill>
                  <a:srgbClr val="717171"/>
                </a:solidFill>
                <a:latin typeface="Georgia" panose="02040502050405020303" pitchFamily="18" charset="0"/>
              </a:rPr>
              <a:t>克共和国最干净，最休闲的地区</a:t>
            </a:r>
            <a:endParaRPr lang="cs-CZ" altLang="cs-CZ" sz="2400" dirty="0">
              <a:solidFill>
                <a:srgbClr val="717171"/>
              </a:solidFill>
              <a:latin typeface="Georgia" panose="02040502050405020303" pitchFamily="18" charset="0"/>
            </a:endParaRPr>
          </a:p>
          <a:p>
            <a:pPr>
              <a:buFont typeface="Arial" panose="020B0604020202020204" pitchFamily="34" charset="0"/>
              <a:buChar char="•"/>
            </a:pPr>
            <a:r>
              <a:rPr lang="zh-CN" altLang="en-US" sz="2400" dirty="0" smtClean="0">
                <a:solidFill>
                  <a:srgbClr val="717171"/>
                </a:solidFill>
                <a:latin typeface="Georgia" panose="02040502050405020303" pitchFamily="18" charset="0"/>
              </a:rPr>
              <a:t>未</a:t>
            </a:r>
            <a:r>
              <a:rPr lang="zh-CN" altLang="en-US" sz="2400" dirty="0">
                <a:solidFill>
                  <a:srgbClr val="717171"/>
                </a:solidFill>
                <a:latin typeface="Georgia" panose="02040502050405020303" pitchFamily="18" charset="0"/>
              </a:rPr>
              <a:t>受污染的环境</a:t>
            </a:r>
            <a:endParaRPr lang="cs-CZ" altLang="cs-CZ" sz="2400" dirty="0">
              <a:solidFill>
                <a:srgbClr val="717171"/>
              </a:solidFill>
              <a:latin typeface="Georgia" panose="02040502050405020303" pitchFamily="18" charset="0"/>
            </a:endParaRPr>
          </a:p>
          <a:p>
            <a:pPr eaLnBrk="1" hangingPunct="1">
              <a:buFont typeface="Arial" panose="020B0604020202020204" pitchFamily="34" charset="0"/>
              <a:buChar char="•"/>
            </a:pPr>
            <a:r>
              <a:rPr lang="zh-CN" altLang="en-US" sz="2400" dirty="0">
                <a:solidFill>
                  <a:srgbClr val="717171"/>
                </a:solidFill>
                <a:latin typeface="Georgia" panose="02040502050405020303" pitchFamily="18" charset="0"/>
              </a:rPr>
              <a:t>几</a:t>
            </a:r>
            <a:r>
              <a:rPr lang="zh-CN" altLang="en-US" sz="2400" dirty="0" smtClean="0">
                <a:solidFill>
                  <a:srgbClr val="717171"/>
                </a:solidFill>
                <a:latin typeface="Georgia" panose="02040502050405020303" pitchFamily="18" charset="0"/>
              </a:rPr>
              <a:t>乎无工业发展</a:t>
            </a:r>
            <a:endParaRPr lang="cs-CZ" altLang="cs-CZ" sz="2400" dirty="0">
              <a:solidFill>
                <a:srgbClr val="717171"/>
              </a:solidFill>
              <a:latin typeface="Georgia" panose="02040502050405020303" pitchFamily="18" charset="0"/>
            </a:endParaRPr>
          </a:p>
          <a:p>
            <a:pPr>
              <a:buFont typeface="Arial" panose="020B0604020202020204" pitchFamily="34" charset="0"/>
              <a:buChar char="•"/>
            </a:pPr>
            <a:r>
              <a:rPr lang="zh-CN" altLang="en-US" sz="2400" dirty="0">
                <a:solidFill>
                  <a:srgbClr val="717171"/>
                </a:solidFill>
                <a:latin typeface="Georgia" panose="02040502050405020303" pitchFamily="18" charset="0"/>
              </a:rPr>
              <a:t>众</a:t>
            </a:r>
            <a:r>
              <a:rPr lang="zh-CN" altLang="en-US" sz="2400" dirty="0" smtClean="0">
                <a:solidFill>
                  <a:srgbClr val="717171"/>
                </a:solidFill>
                <a:latin typeface="Georgia" panose="02040502050405020303" pitchFamily="18" charset="0"/>
              </a:rPr>
              <a:t>多</a:t>
            </a:r>
            <a:r>
              <a:rPr lang="zh-CN" altLang="en-US" sz="2400" dirty="0">
                <a:solidFill>
                  <a:srgbClr val="717171"/>
                </a:solidFill>
                <a:latin typeface="Georgia" panose="02040502050405020303" pitchFamily="18" charset="0"/>
              </a:rPr>
              <a:t>生物保护区和国家公园</a:t>
            </a:r>
            <a:endParaRPr lang="cs-CZ" altLang="cs-CZ" sz="2400" dirty="0">
              <a:solidFill>
                <a:srgbClr val="717171"/>
              </a:solidFill>
              <a:latin typeface="Georgia" panose="02040502050405020303" pitchFamily="18" charset="0"/>
            </a:endParaRPr>
          </a:p>
          <a:p>
            <a:pPr eaLnBrk="1" hangingPunct="1">
              <a:buFont typeface="Arial" panose="020B0604020202020204" pitchFamily="34" charset="0"/>
              <a:buChar char="•"/>
            </a:pPr>
            <a:endParaRPr lang="cs-CZ" altLang="cs-CZ" sz="2600" dirty="0">
              <a:latin typeface="Georgia" panose="02040502050405020303" pitchFamily="18" charset="0"/>
            </a:endParaRPr>
          </a:p>
          <a:p>
            <a:pPr eaLnBrk="1" hangingPunct="1">
              <a:buFont typeface="Arial" panose="020B0604020202020204" pitchFamily="34" charset="0"/>
              <a:buChar char="•"/>
            </a:pPr>
            <a:endParaRPr lang="cs-CZ" altLang="cs-CZ" sz="2600" dirty="0">
              <a:latin typeface="Georgia" panose="02040502050405020303" pitchFamily="18" charset="0"/>
            </a:endParaRPr>
          </a:p>
        </p:txBody>
      </p:sp>
      <p:pic>
        <p:nvPicPr>
          <p:cNvPr id="14" name="Picture 6" descr="Výsledek obrázku pro ji&amp;zcaron;ní &amp;ccaron;echy rybník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950" y="2986088"/>
            <a:ext cx="3319463"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Výsledek obrázku pro ji&amp;zcaron;ní &amp;ccaron;echy rybní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475" y="4879975"/>
            <a:ext cx="3519488"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Výsledek obrázku pro šumav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5863" y="2986088"/>
            <a:ext cx="3170237"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433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smtClean="0">
                <a:solidFill>
                  <a:srgbClr val="C92D70"/>
                </a:solidFill>
              </a:rPr>
              <a:t>新</a:t>
            </a:r>
            <a:r>
              <a:rPr lang="zh-CN" altLang="en-US" sz="3600" dirty="0">
                <a:solidFill>
                  <a:srgbClr val="C92D70"/>
                </a:solidFill>
              </a:rPr>
              <a:t>的教育方法</a:t>
            </a:r>
          </a:p>
          <a:p>
            <a:pPr algn="l"/>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Obdélník 8"/>
          <p:cNvSpPr/>
          <p:nvPr/>
        </p:nvSpPr>
        <p:spPr>
          <a:xfrm>
            <a:off x="-675551" y="1135404"/>
            <a:ext cx="9839585" cy="3231654"/>
          </a:xfrm>
          <a:prstGeom prst="rect">
            <a:avLst/>
          </a:prstGeom>
        </p:spPr>
        <p:txBody>
          <a:bodyPr wrap="square">
            <a:spAutoFit/>
          </a:bodyPr>
          <a:lstStyle/>
          <a:p>
            <a:pPr lvl="2">
              <a:spcBef>
                <a:spcPct val="20000"/>
              </a:spcBef>
              <a:defRPr/>
            </a:pPr>
            <a:r>
              <a:rPr lang="zh-CN" altLang="en-US" sz="2400" dirty="0" smtClean="0">
                <a:solidFill>
                  <a:srgbClr val="717171"/>
                </a:solidFill>
                <a:latin typeface="Georgia" pitchFamily="18" charset="0"/>
              </a:rPr>
              <a:t>教</a:t>
            </a:r>
            <a:r>
              <a:rPr lang="zh-CN" altLang="en-US" sz="2400" dirty="0">
                <a:solidFill>
                  <a:srgbClr val="717171"/>
                </a:solidFill>
                <a:latin typeface="Georgia" pitchFamily="18" charset="0"/>
              </a:rPr>
              <a:t>育过程的重</a:t>
            </a:r>
            <a:r>
              <a:rPr lang="zh-CN" altLang="en-US" sz="2400" dirty="0" smtClean="0">
                <a:solidFill>
                  <a:srgbClr val="717171"/>
                </a:solidFill>
                <a:latin typeface="Georgia" pitchFamily="18" charset="0"/>
              </a:rPr>
              <a:t>点在</a:t>
            </a:r>
            <a:r>
              <a:rPr lang="zh-CN" altLang="en-US" sz="2400" dirty="0">
                <a:solidFill>
                  <a:srgbClr val="717171"/>
                </a:solidFill>
                <a:latin typeface="Georgia" pitchFamily="18" charset="0"/>
              </a:rPr>
              <a:t>于：</a:t>
            </a:r>
            <a:endParaRPr lang="cs-CZ" altLang="cs-CZ" sz="2400" dirty="0">
              <a:solidFill>
                <a:srgbClr val="717171"/>
              </a:solidFill>
              <a:latin typeface="Georgia" pitchFamily="18" charset="0"/>
            </a:endParaRPr>
          </a:p>
          <a:p>
            <a:pPr marL="1257300" lvl="2" indent="-342900">
              <a:spcBef>
                <a:spcPct val="20000"/>
              </a:spcBef>
              <a:buFont typeface="Arial" panose="020B0604020202020204" pitchFamily="34" charset="0"/>
              <a:buChar char="•"/>
              <a:defRPr/>
            </a:pPr>
            <a:r>
              <a:rPr lang="zh-CN" altLang="en-US" sz="2000" dirty="0" smtClean="0">
                <a:solidFill>
                  <a:srgbClr val="717171"/>
                </a:solidFill>
                <a:latin typeface="Georgia" pitchFamily="18" charset="0"/>
              </a:rPr>
              <a:t>模</a:t>
            </a:r>
            <a:r>
              <a:rPr lang="zh-CN" altLang="en-US" sz="2000" dirty="0">
                <a:solidFill>
                  <a:srgbClr val="717171"/>
                </a:solidFill>
                <a:latin typeface="Georgia" pitchFamily="18" charset="0"/>
              </a:rPr>
              <a:t>拟管理和法庭程序</a:t>
            </a:r>
            <a:r>
              <a:rPr lang="en-US" altLang="zh-CN" sz="2000" dirty="0">
                <a:solidFill>
                  <a:srgbClr val="717171"/>
                </a:solidFill>
                <a:latin typeface="Georgia" pitchFamily="18" charset="0"/>
              </a:rPr>
              <a:t>;</a:t>
            </a:r>
            <a:endParaRPr lang="cs-CZ" altLang="cs-CZ" sz="2000" dirty="0">
              <a:solidFill>
                <a:srgbClr val="717171"/>
              </a:solidFill>
              <a:latin typeface="Georgia" pitchFamily="18" charset="0"/>
            </a:endParaRPr>
          </a:p>
          <a:p>
            <a:pPr marL="1257300" lvl="2" indent="-342900">
              <a:spcBef>
                <a:spcPct val="20000"/>
              </a:spcBef>
              <a:buFont typeface="Arial" panose="020B0604020202020204" pitchFamily="34" charset="0"/>
              <a:buChar char="•"/>
              <a:defRPr/>
            </a:pPr>
            <a:r>
              <a:rPr lang="zh-CN" altLang="en-US" sz="2000" dirty="0" smtClean="0">
                <a:solidFill>
                  <a:srgbClr val="717171"/>
                </a:solidFill>
                <a:latin typeface="Georgia" panose="02040502050405020303" pitchFamily="18" charset="0"/>
              </a:rPr>
              <a:t>绿</a:t>
            </a:r>
            <a:r>
              <a:rPr lang="zh-CN" altLang="en-US" sz="2000" dirty="0">
                <a:solidFill>
                  <a:srgbClr val="717171"/>
                </a:solidFill>
                <a:latin typeface="Georgia" panose="02040502050405020303" pitchFamily="18" charset="0"/>
              </a:rPr>
              <a:t>色经济被定义为旨在减少环境风险和生态稀缺的经济，旨在可持续发展而不降低环境</a:t>
            </a:r>
            <a:endParaRPr lang="cs-CZ" altLang="cs-CZ" sz="2000" dirty="0">
              <a:solidFill>
                <a:srgbClr val="717171"/>
              </a:solidFill>
              <a:latin typeface="Georgia" pitchFamily="18" charset="0"/>
            </a:endParaRPr>
          </a:p>
          <a:p>
            <a:pPr marL="1257300" lvl="2" indent="-342900">
              <a:spcBef>
                <a:spcPct val="20000"/>
              </a:spcBef>
              <a:buFont typeface="Arial" panose="020B0604020202020204" pitchFamily="34" charset="0"/>
              <a:buChar char="•"/>
              <a:defRPr/>
            </a:pPr>
            <a:r>
              <a:rPr lang="zh-CN" altLang="en-US" sz="2000" dirty="0" smtClean="0">
                <a:solidFill>
                  <a:srgbClr val="717171"/>
                </a:solidFill>
                <a:latin typeface="Georgia" panose="02040502050405020303" pitchFamily="18" charset="0"/>
              </a:rPr>
              <a:t>生</a:t>
            </a:r>
            <a:r>
              <a:rPr lang="zh-CN" altLang="en-US" sz="2000" dirty="0">
                <a:solidFill>
                  <a:srgbClr val="717171"/>
                </a:solidFill>
                <a:latin typeface="Georgia" panose="02040502050405020303" pitchFamily="18" charset="0"/>
              </a:rPr>
              <a:t>物经济包括使用来自陆地和海洋的可再生生物资源（如作物，森林，鱼类，动物和微生物）的经济部分生产食品，材料和能源</a:t>
            </a:r>
            <a:r>
              <a:rPr lang="en-US" altLang="zh-CN" sz="2000" dirty="0">
                <a:solidFill>
                  <a:srgbClr val="717171"/>
                </a:solidFill>
                <a:latin typeface="Georgia" panose="02040502050405020303" pitchFamily="18" charset="0"/>
              </a:rPr>
              <a:t>;</a:t>
            </a:r>
            <a:endParaRPr lang="cs-CZ" altLang="cs-CZ" sz="2000" dirty="0">
              <a:solidFill>
                <a:srgbClr val="717171"/>
              </a:solidFill>
              <a:latin typeface="Georgia" pitchFamily="18" charset="0"/>
            </a:endParaRPr>
          </a:p>
          <a:p>
            <a:pPr marL="1257300" lvl="2" indent="-342900">
              <a:spcBef>
                <a:spcPct val="20000"/>
              </a:spcBef>
              <a:buFont typeface="Arial" panose="020B0604020202020204" pitchFamily="34" charset="0"/>
              <a:buChar char="•"/>
              <a:defRPr/>
            </a:pPr>
            <a:r>
              <a:rPr lang="zh-CN" altLang="en-US" sz="2000" dirty="0" smtClean="0">
                <a:solidFill>
                  <a:srgbClr val="717171"/>
                </a:solidFill>
                <a:latin typeface="Georgia" pitchFamily="18" charset="0"/>
              </a:rPr>
              <a:t>经</a:t>
            </a:r>
            <a:r>
              <a:rPr lang="zh-CN" altLang="en-US" sz="2000" dirty="0">
                <a:solidFill>
                  <a:srgbClr val="717171"/>
                </a:solidFill>
                <a:latin typeface="Georgia" pitchFamily="18" charset="0"/>
              </a:rPr>
              <a:t>济多元化丰富了教学和研究，振兴纪律，为经济社会服务</a:t>
            </a:r>
            <a:endParaRPr lang="cs-CZ" altLang="cs-CZ" sz="2000" dirty="0">
              <a:solidFill>
                <a:srgbClr val="717171"/>
              </a:solidFill>
              <a:latin typeface="Georgia" pitchFamily="18" charset="0"/>
            </a:endParaRPr>
          </a:p>
          <a:p>
            <a:pPr marL="1257300" lvl="2" indent="-342900">
              <a:spcBef>
                <a:spcPct val="20000"/>
              </a:spcBef>
              <a:buFont typeface="Arial" panose="020B0604020202020204" pitchFamily="34" charset="0"/>
              <a:buChar char="•"/>
              <a:defRPr/>
            </a:pPr>
            <a:r>
              <a:rPr lang="zh-CN" altLang="en-US" sz="2000" dirty="0" smtClean="0">
                <a:solidFill>
                  <a:srgbClr val="717171"/>
                </a:solidFill>
                <a:latin typeface="Georgia" pitchFamily="18" charset="0"/>
              </a:rPr>
              <a:t>公</a:t>
            </a:r>
            <a:r>
              <a:rPr lang="zh-CN" altLang="en-US" sz="2000" dirty="0">
                <a:solidFill>
                  <a:srgbClr val="717171"/>
                </a:solidFill>
                <a:latin typeface="Georgia" pitchFamily="18" charset="0"/>
              </a:rPr>
              <a:t>平交易是</a:t>
            </a:r>
            <a:r>
              <a:rPr lang="zh-CN" altLang="en-US" sz="2000" dirty="0" smtClean="0">
                <a:solidFill>
                  <a:srgbClr val="717171"/>
                </a:solidFill>
                <a:latin typeface="Georgia" pitchFamily="18" charset="0"/>
              </a:rPr>
              <a:t>一项社</a:t>
            </a:r>
            <a:r>
              <a:rPr lang="zh-CN" altLang="en-US" sz="2000" dirty="0">
                <a:solidFill>
                  <a:srgbClr val="717171"/>
                </a:solidFill>
                <a:latin typeface="Georgia" pitchFamily="18" charset="0"/>
              </a:rPr>
              <a:t>会运动，其目标是帮助发展中国家的生产者实现更好的贸易条件和促进可持续农</a:t>
            </a:r>
            <a:r>
              <a:rPr lang="zh-CN" altLang="en-US" sz="2000" dirty="0" smtClean="0">
                <a:solidFill>
                  <a:srgbClr val="717171"/>
                </a:solidFill>
                <a:latin typeface="Georgia" pitchFamily="18" charset="0"/>
              </a:rPr>
              <a:t>业发展。</a:t>
            </a:r>
            <a:endParaRPr lang="cs-CZ" altLang="cs-CZ" sz="2000" dirty="0">
              <a:solidFill>
                <a:srgbClr val="717171"/>
              </a:solidFill>
              <a:latin typeface="Georgia" pitchFamily="18" charset="0"/>
            </a:endParaRPr>
          </a:p>
        </p:txBody>
      </p:sp>
      <p:pic>
        <p:nvPicPr>
          <p:cNvPr id="10" name="Picture 2" descr="Výsledek obrázku pro fair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082174"/>
            <a:ext cx="14414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385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a:solidFill>
                  <a:srgbClr val="C92D70"/>
                </a:solidFill>
              </a:rPr>
              <a:t>实习合作伙伴</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346450"/>
            <a:ext cx="2268537"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411413"/>
            <a:ext cx="1439863" cy="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Deloitte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568825"/>
            <a:ext cx="22320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Sinfo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9975" y="4446588"/>
            <a:ext cx="1485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Eon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7825" y="2411413"/>
            <a:ext cx="14954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descr="http://im.novinky.cz/015/200157-top_foto1-i3mrd.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550" y="3213100"/>
            <a:ext cx="16129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Infinity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3457575"/>
            <a:ext cx="2393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Fontea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563" y="2462213"/>
            <a:ext cx="1628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6" descr="http://www.autobenex.cz/attachdomain/TextPicture/picture_88">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59113" y="4565650"/>
            <a:ext cx="2335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itomat.com/admin/uploads/apr/images/imagesCANIBGZH.jpg"/>
          <p:cNvPicPr>
            <a:picLocks noChangeAspect="1" noChangeArrowheads="1"/>
          </p:cNvPicPr>
          <p:nvPr/>
        </p:nvPicPr>
        <p:blipFill>
          <a:blip r:embed="rId14">
            <a:extLst>
              <a:ext uri="{28A0092B-C50C-407E-A947-70E740481C1C}">
                <a14:useLocalDpi xmlns:a14="http://schemas.microsoft.com/office/drawing/2010/main" val="0"/>
              </a:ext>
            </a:extLst>
          </a:blip>
          <a:srcRect l="2795" t="6288" r="2866" b="11234"/>
          <a:stretch>
            <a:fillRect/>
          </a:stretch>
        </p:blipFill>
        <p:spPr bwMode="auto">
          <a:xfrm>
            <a:off x="1181100" y="2235200"/>
            <a:ext cx="11572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9552" y="148978"/>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322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869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600" dirty="0">
                <a:solidFill>
                  <a:srgbClr val="C92D70"/>
                </a:solidFill>
              </a:rPr>
              <a:t>联</a:t>
            </a:r>
            <a:r>
              <a:rPr lang="zh-CN" altLang="en-US" sz="3600" dirty="0" smtClean="0">
                <a:solidFill>
                  <a:srgbClr val="C92D70"/>
                </a:solidFill>
              </a:rPr>
              <a:t>系方式</a:t>
            </a:r>
            <a:endParaRPr lang="cs-CZ" sz="3600" dirty="0">
              <a:solidFill>
                <a:srgbClr val="C92D70"/>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Obdélník 5"/>
          <p:cNvSpPr/>
          <p:nvPr/>
        </p:nvSpPr>
        <p:spPr>
          <a:xfrm>
            <a:off x="479425" y="1558925"/>
            <a:ext cx="8664575" cy="5692775"/>
          </a:xfrm>
          <a:prstGeom prst="rect">
            <a:avLst/>
          </a:prstGeom>
        </p:spPr>
        <p:txBody>
          <a:bodyPr>
            <a:spAutoFit/>
          </a:bodyPr>
          <a:lstStyle/>
          <a:p>
            <a:pPr marL="457200" indent="-457200" eaLnBrk="1" hangingPunct="1">
              <a:buFont typeface="Arial" panose="020B0604020202020204" pitchFamily="34" charset="0"/>
              <a:buChar char="•"/>
              <a:defRPr/>
            </a:pPr>
            <a:r>
              <a:rPr lang="zh-CN" altLang="en-US" sz="2600" dirty="0" smtClean="0">
                <a:solidFill>
                  <a:srgbClr val="909090"/>
                </a:solidFill>
                <a:latin typeface="Georgia" panose="02040502050405020303" pitchFamily="18" charset="0"/>
              </a:rPr>
              <a:t>网站</a:t>
            </a:r>
            <a:r>
              <a:rPr lang="cs-CZ" sz="2600" dirty="0" smtClean="0">
                <a:solidFill>
                  <a:srgbClr val="909090"/>
                </a:solidFill>
                <a:latin typeface="Georgia" panose="02040502050405020303" pitchFamily="18" charset="0"/>
              </a:rPr>
              <a:t>: </a:t>
            </a:r>
            <a:r>
              <a:rPr lang="cs-CZ" sz="2600" dirty="0">
                <a:solidFill>
                  <a:srgbClr val="909090"/>
                </a:solidFill>
                <a:latin typeface="Georgia" panose="02040502050405020303" pitchFamily="18" charset="0"/>
                <a:hlinkClick r:id="rId3"/>
              </a:rPr>
              <a:t>www.ef.jcu.cz</a:t>
            </a:r>
            <a:endParaRPr lang="cs-CZ" sz="2600" dirty="0">
              <a:solidFill>
                <a:srgbClr val="909090"/>
              </a:solidFill>
              <a:latin typeface="Georgia" panose="02040502050405020303" pitchFamily="18" charset="0"/>
            </a:endParaRPr>
          </a:p>
          <a:p>
            <a:pPr marL="457200" indent="-457200" eaLnBrk="1" hangingPunct="1">
              <a:buFont typeface="Arial" panose="020B0604020202020204" pitchFamily="34" charset="0"/>
              <a:buChar char="•"/>
              <a:defRPr/>
            </a:pPr>
            <a:endParaRPr lang="cs-CZ" sz="2600" dirty="0">
              <a:solidFill>
                <a:srgbClr val="909090"/>
              </a:solidFill>
              <a:latin typeface="Georgia" panose="02040502050405020303" pitchFamily="18" charset="0"/>
            </a:endParaRPr>
          </a:p>
          <a:p>
            <a:pPr marL="457200" indent="-457200" eaLnBrk="1" hangingPunct="1">
              <a:buFont typeface="Arial" panose="020B0604020202020204" pitchFamily="34" charset="0"/>
              <a:buChar char="•"/>
              <a:defRPr/>
            </a:pPr>
            <a:r>
              <a:rPr lang="cs-CZ" sz="2600" dirty="0">
                <a:solidFill>
                  <a:srgbClr val="909090"/>
                </a:solidFill>
                <a:latin typeface="Georgia" panose="02040502050405020303" pitchFamily="18" charset="0"/>
              </a:rPr>
              <a:t>E-mail: </a:t>
            </a:r>
            <a:r>
              <a:rPr lang="cs-CZ" sz="2600" dirty="0">
                <a:solidFill>
                  <a:srgbClr val="909090"/>
                </a:solidFill>
                <a:latin typeface="Georgia" panose="02040502050405020303" pitchFamily="18" charset="0"/>
                <a:hlinkClick r:id="rId4"/>
              </a:rPr>
              <a:t>international@ef.jcu.cz</a:t>
            </a:r>
            <a:endParaRPr lang="cs-CZ" sz="2600" dirty="0">
              <a:solidFill>
                <a:srgbClr val="909090"/>
              </a:solidFill>
              <a:latin typeface="Georgia" panose="02040502050405020303" pitchFamily="18" charset="0"/>
            </a:endParaRPr>
          </a:p>
          <a:p>
            <a:pPr eaLnBrk="1" hangingPunct="1">
              <a:defRPr/>
            </a:pPr>
            <a:endParaRPr lang="cs-CZ" sz="2600" dirty="0">
              <a:solidFill>
                <a:srgbClr val="909090"/>
              </a:solidFill>
              <a:latin typeface="Georgia" panose="02040502050405020303" pitchFamily="18" charset="0"/>
            </a:endParaRPr>
          </a:p>
          <a:p>
            <a:pPr marL="457200" indent="-457200" eaLnBrk="1" hangingPunct="1">
              <a:buFont typeface="Arial" panose="020B0604020202020204" pitchFamily="34" charset="0"/>
              <a:buChar char="•"/>
              <a:defRPr/>
            </a:pPr>
            <a:r>
              <a:rPr lang="zh-CN" altLang="en-US" sz="2600" dirty="0">
                <a:solidFill>
                  <a:srgbClr val="909090"/>
                </a:solidFill>
                <a:latin typeface="Georgia" panose="02040502050405020303" pitchFamily="18" charset="0"/>
              </a:rPr>
              <a:t>地址</a:t>
            </a:r>
            <a:r>
              <a:rPr lang="cs-CZ" sz="2600" dirty="0" smtClean="0">
                <a:solidFill>
                  <a:srgbClr val="909090"/>
                </a:solidFill>
                <a:latin typeface="Georgia" panose="02040502050405020303" pitchFamily="18" charset="0"/>
              </a:rPr>
              <a:t>:</a:t>
            </a:r>
            <a:endParaRPr lang="cs-CZ" sz="2600" dirty="0">
              <a:solidFill>
                <a:srgbClr val="909090"/>
              </a:solidFill>
              <a:latin typeface="Georgia" panose="02040502050405020303" pitchFamily="18" charset="0"/>
            </a:endParaRPr>
          </a:p>
          <a:p>
            <a:pPr eaLnBrk="1" hangingPunct="1">
              <a:defRPr/>
            </a:pPr>
            <a:r>
              <a:rPr lang="cs-CZ" sz="2600" dirty="0">
                <a:solidFill>
                  <a:srgbClr val="909090"/>
                </a:solidFill>
                <a:latin typeface="Georgia" panose="02040502050405020303" pitchFamily="18" charset="0"/>
              </a:rPr>
              <a:t>	University </a:t>
            </a:r>
            <a:r>
              <a:rPr lang="cs-CZ" sz="2600" dirty="0" err="1">
                <a:solidFill>
                  <a:srgbClr val="909090"/>
                </a:solidFill>
                <a:latin typeface="Georgia" panose="02040502050405020303" pitchFamily="18" charset="0"/>
              </a:rPr>
              <a:t>of</a:t>
            </a:r>
            <a:r>
              <a:rPr lang="cs-CZ" sz="2600" dirty="0">
                <a:solidFill>
                  <a:srgbClr val="909090"/>
                </a:solidFill>
                <a:latin typeface="Georgia" panose="02040502050405020303" pitchFamily="18" charset="0"/>
              </a:rPr>
              <a:t> </a:t>
            </a:r>
            <a:r>
              <a:rPr lang="cs-CZ" sz="2600" dirty="0" err="1">
                <a:solidFill>
                  <a:srgbClr val="909090"/>
                </a:solidFill>
                <a:latin typeface="Georgia" panose="02040502050405020303" pitchFamily="18" charset="0"/>
              </a:rPr>
              <a:t>South</a:t>
            </a:r>
            <a:r>
              <a:rPr lang="cs-CZ" sz="2600" dirty="0">
                <a:solidFill>
                  <a:srgbClr val="909090"/>
                </a:solidFill>
                <a:latin typeface="Georgia" panose="02040502050405020303" pitchFamily="18" charset="0"/>
              </a:rPr>
              <a:t> Bohemia</a:t>
            </a:r>
          </a:p>
          <a:p>
            <a:pPr eaLnBrk="1" hangingPunct="1">
              <a:defRPr/>
            </a:pPr>
            <a:r>
              <a:rPr lang="cs-CZ" sz="2600" dirty="0">
                <a:solidFill>
                  <a:srgbClr val="909090"/>
                </a:solidFill>
                <a:latin typeface="Georgia" panose="02040502050405020303" pitchFamily="18" charset="0"/>
              </a:rPr>
              <a:t>	</a:t>
            </a:r>
            <a:r>
              <a:rPr lang="cs-CZ" sz="2600" dirty="0" err="1">
                <a:solidFill>
                  <a:srgbClr val="909090"/>
                </a:solidFill>
                <a:latin typeface="Georgia" panose="02040502050405020303" pitchFamily="18" charset="0"/>
              </a:rPr>
              <a:t>Faculty</a:t>
            </a:r>
            <a:r>
              <a:rPr lang="cs-CZ" sz="2600" dirty="0">
                <a:solidFill>
                  <a:srgbClr val="909090"/>
                </a:solidFill>
                <a:latin typeface="Georgia" panose="02040502050405020303" pitchFamily="18" charset="0"/>
              </a:rPr>
              <a:t> </a:t>
            </a:r>
            <a:r>
              <a:rPr lang="cs-CZ" sz="2600" dirty="0" err="1">
                <a:solidFill>
                  <a:srgbClr val="909090"/>
                </a:solidFill>
                <a:latin typeface="Georgia" panose="02040502050405020303" pitchFamily="18" charset="0"/>
              </a:rPr>
              <a:t>of</a:t>
            </a:r>
            <a:r>
              <a:rPr lang="cs-CZ" sz="2600" dirty="0">
                <a:solidFill>
                  <a:srgbClr val="909090"/>
                </a:solidFill>
                <a:latin typeface="Georgia" panose="02040502050405020303" pitchFamily="18" charset="0"/>
              </a:rPr>
              <a:t> </a:t>
            </a:r>
            <a:r>
              <a:rPr lang="cs-CZ" sz="2600" dirty="0" err="1">
                <a:solidFill>
                  <a:srgbClr val="909090"/>
                </a:solidFill>
                <a:latin typeface="Georgia" panose="02040502050405020303" pitchFamily="18" charset="0"/>
              </a:rPr>
              <a:t>Economics</a:t>
            </a:r>
            <a:endParaRPr lang="cs-CZ" sz="2600" dirty="0">
              <a:solidFill>
                <a:srgbClr val="909090"/>
              </a:solidFill>
              <a:latin typeface="Georgia" panose="02040502050405020303" pitchFamily="18" charset="0"/>
            </a:endParaRPr>
          </a:p>
          <a:p>
            <a:pPr eaLnBrk="1" hangingPunct="1">
              <a:defRPr/>
            </a:pPr>
            <a:r>
              <a:rPr lang="cs-CZ" sz="2600" dirty="0">
                <a:solidFill>
                  <a:srgbClr val="909090"/>
                </a:solidFill>
                <a:latin typeface="Georgia" panose="02040502050405020303" pitchFamily="18" charset="0"/>
              </a:rPr>
              <a:t>	International Office</a:t>
            </a:r>
          </a:p>
          <a:p>
            <a:pPr eaLnBrk="1" hangingPunct="1">
              <a:defRPr/>
            </a:pPr>
            <a:r>
              <a:rPr lang="cs-CZ" sz="2600" dirty="0">
                <a:solidFill>
                  <a:srgbClr val="909090"/>
                </a:solidFill>
                <a:latin typeface="Georgia" panose="02040502050405020303" pitchFamily="18" charset="0"/>
              </a:rPr>
              <a:t>	Studentská 13</a:t>
            </a:r>
          </a:p>
          <a:p>
            <a:pPr eaLnBrk="1" hangingPunct="1">
              <a:defRPr/>
            </a:pPr>
            <a:r>
              <a:rPr lang="cs-CZ" sz="2600" dirty="0">
                <a:solidFill>
                  <a:srgbClr val="909090"/>
                </a:solidFill>
                <a:latin typeface="Georgia" panose="02040502050405020303" pitchFamily="18" charset="0"/>
              </a:rPr>
              <a:t>	37005 České Budějovice</a:t>
            </a:r>
          </a:p>
          <a:p>
            <a:pPr eaLnBrk="1" hangingPunct="1">
              <a:defRPr/>
            </a:pPr>
            <a:r>
              <a:rPr lang="cs-CZ" sz="2600" dirty="0">
                <a:solidFill>
                  <a:srgbClr val="909090"/>
                </a:solidFill>
                <a:latin typeface="Georgia" panose="02040502050405020303" pitchFamily="18" charset="0"/>
              </a:rPr>
              <a:t>	Czech Republic</a:t>
            </a:r>
          </a:p>
          <a:p>
            <a:pPr eaLnBrk="1" hangingPunct="1">
              <a:defRPr/>
            </a:pPr>
            <a:r>
              <a:rPr lang="cs-CZ" sz="2600" dirty="0">
                <a:solidFill>
                  <a:srgbClr val="909090"/>
                </a:solidFill>
                <a:latin typeface="Georgia" panose="02040502050405020303" pitchFamily="18" charset="0"/>
              </a:rPr>
              <a:t>	</a:t>
            </a:r>
            <a:r>
              <a:rPr lang="cs-CZ" sz="2600" dirty="0" err="1">
                <a:solidFill>
                  <a:srgbClr val="909090"/>
                </a:solidFill>
                <a:latin typeface="Georgia" panose="02040502050405020303" pitchFamily="18" charset="0"/>
              </a:rPr>
              <a:t>Europe</a:t>
            </a:r>
            <a:endParaRPr lang="cs-CZ" sz="2600" dirty="0">
              <a:solidFill>
                <a:srgbClr val="909090"/>
              </a:solidFill>
              <a:latin typeface="Georgia" panose="02040502050405020303" pitchFamily="18" charset="0"/>
            </a:endParaRPr>
          </a:p>
          <a:p>
            <a:pPr eaLnBrk="1" hangingPunct="1">
              <a:defRPr/>
            </a:pPr>
            <a:endParaRPr lang="cs-CZ" sz="2600" dirty="0">
              <a:latin typeface="Georgia" panose="02040502050405020303" pitchFamily="18" charset="0"/>
            </a:endParaRPr>
          </a:p>
          <a:p>
            <a:pPr eaLnBrk="1" hangingPunct="1">
              <a:defRPr/>
            </a:pPr>
            <a:endParaRPr lang="en-GB" sz="2600" dirty="0">
              <a:latin typeface="Georgia" panose="02040502050405020303" pitchFamily="18" charset="0"/>
            </a:endParaRPr>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8978"/>
            <a:ext cx="33607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167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55576" y="381000"/>
            <a:ext cx="7776864"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dirty="0" smtClean="0">
                <a:solidFill>
                  <a:srgbClr val="D10074"/>
                </a:solidFill>
              </a:rPr>
              <a:t>捷克在欧洲的位置，隶属欧盟国家</a:t>
            </a:r>
            <a:r>
              <a:rPr lang="cs-CZ" sz="2800" dirty="0" smtClean="0">
                <a:solidFill>
                  <a:srgbClr val="D10074"/>
                </a:solidFill>
              </a:rPr>
              <a:t>(</a:t>
            </a:r>
            <a:r>
              <a:rPr lang="zh-CN" altLang="en-US" sz="2800" dirty="0" smtClean="0">
                <a:solidFill>
                  <a:srgbClr val="D10074"/>
                </a:solidFill>
              </a:rPr>
              <a:t>绿色部分</a:t>
            </a:r>
            <a:r>
              <a:rPr lang="cs-CZ" sz="2800" dirty="0" smtClean="0">
                <a:solidFill>
                  <a:srgbClr val="D10074"/>
                </a:solidFill>
              </a:rPr>
              <a:t>)</a:t>
            </a:r>
            <a:endParaRPr lang="cs-CZ" sz="2800" dirty="0">
              <a:solidFill>
                <a:srgbClr val="D10074"/>
              </a:solidFill>
            </a:endParaRPr>
          </a:p>
        </p:txBody>
      </p:sp>
      <p:cxnSp>
        <p:nvCxnSpPr>
          <p:cNvPr id="11" name="Přímá spojnice 10"/>
          <p:cNvCxnSpPr/>
          <p:nvPr/>
        </p:nvCxnSpPr>
        <p:spPr>
          <a:xfrm>
            <a:off x="755576" y="908720"/>
            <a:ext cx="7776864"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l="3" t="25974" r="-1450" b="2045"/>
          <a:stretch>
            <a:fillRect/>
          </a:stretch>
        </p:blipFill>
        <p:spPr bwMode="auto">
          <a:xfrm>
            <a:off x="987425" y="1430338"/>
            <a:ext cx="711517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s://europa.eu/european-union/sites/europaeu/files/docs/body/flag_yellow_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243" y="1275680"/>
            <a:ext cx="15494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138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71600" y="381000"/>
            <a:ext cx="7416824"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400" dirty="0" smtClean="0">
                <a:solidFill>
                  <a:srgbClr val="D10074"/>
                </a:solidFill>
              </a:rPr>
              <a:t>捷克共和国的行政单位</a:t>
            </a:r>
            <a:endParaRPr lang="cs-CZ" sz="3400" dirty="0">
              <a:solidFill>
                <a:srgbClr val="D10074"/>
              </a:solidFill>
            </a:endParaRPr>
          </a:p>
        </p:txBody>
      </p:sp>
      <p:cxnSp>
        <p:nvCxnSpPr>
          <p:cNvPr id="11" name="Přímá spojnice 10"/>
          <p:cNvCxnSpPr/>
          <p:nvPr/>
        </p:nvCxnSpPr>
        <p:spPr>
          <a:xfrm>
            <a:off x="971600" y="908720"/>
            <a:ext cx="7416824"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10" descr="Výsledek obrázku pro historical parts of Czech repub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373188"/>
            <a:ext cx="870585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85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43608" y="38100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400" dirty="0" smtClean="0">
                <a:solidFill>
                  <a:srgbClr val="D10074"/>
                </a:solidFill>
              </a:rPr>
              <a:t>捷克世界文化遗产城市</a:t>
            </a:r>
            <a:endParaRPr lang="cs-CZ" sz="3400" dirty="0">
              <a:solidFill>
                <a:srgbClr val="D10074"/>
              </a:solidFill>
            </a:endParaRPr>
          </a:p>
        </p:txBody>
      </p:sp>
      <p:cxnSp>
        <p:nvCxnSpPr>
          <p:cNvPr id="11" name="Přímá spojnice 10"/>
          <p:cNvCxnSpPr/>
          <p:nvPr/>
        </p:nvCxnSpPr>
        <p:spPr>
          <a:xfrm>
            <a:off x="1043608" y="908720"/>
            <a:ext cx="7200800"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5021263"/>
            <a:ext cx="1936750" cy="150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1858963"/>
            <a:ext cx="19304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3457575"/>
            <a:ext cx="1946275"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1938" y="3455988"/>
            <a:ext cx="19145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25" y="5019675"/>
            <a:ext cx="193833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2663" y="3462338"/>
            <a:ext cx="1939925"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7425" y="5046663"/>
            <a:ext cx="1935163"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4663" y="1844675"/>
            <a:ext cx="1924050"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1013" y="3416300"/>
            <a:ext cx="1917700" cy="152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9" descr="ANd9GcTAuS2-QoOgahlS1l1vbmoaDl_zrqpscvhYoWFzdydYb1al38uxcA"/>
          <p:cNvPicPr>
            <a:picLocks noChangeAspect="1" noChangeArrowheads="1"/>
          </p:cNvPicPr>
          <p:nvPr/>
        </p:nvPicPr>
        <p:blipFill>
          <a:blip r:embed="rId11">
            <a:extLst>
              <a:ext uri="{28A0092B-C50C-407E-A947-70E740481C1C}">
                <a14:useLocalDpi xmlns:a14="http://schemas.microsoft.com/office/drawing/2010/main" val="0"/>
              </a:ext>
            </a:extLst>
          </a:blip>
          <a:srcRect l="4214" r="4214"/>
          <a:stretch>
            <a:fillRect/>
          </a:stretch>
        </p:blipFill>
        <p:spPr bwMode="auto">
          <a:xfrm>
            <a:off x="6821488" y="5060950"/>
            <a:ext cx="19272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063" y="1851025"/>
            <a:ext cx="19304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3138" y="1857375"/>
            <a:ext cx="1933575"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615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71600" y="381000"/>
            <a:ext cx="7416824"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400" dirty="0" smtClean="0">
                <a:solidFill>
                  <a:srgbClr val="D10074"/>
                </a:solidFill>
              </a:rPr>
              <a:t>传统捷克品牌</a:t>
            </a:r>
            <a:endParaRPr lang="cs-CZ" sz="3400" dirty="0">
              <a:solidFill>
                <a:srgbClr val="D10074"/>
              </a:solidFill>
            </a:endParaRPr>
          </a:p>
        </p:txBody>
      </p:sp>
      <p:cxnSp>
        <p:nvCxnSpPr>
          <p:cNvPr id="11" name="Přímá spojnice 10"/>
          <p:cNvCxnSpPr/>
          <p:nvPr/>
        </p:nvCxnSpPr>
        <p:spPr>
          <a:xfrm>
            <a:off x="971600" y="908720"/>
            <a:ext cx="7416824"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9" descr="ANd9GcS5kvjU3_g8HCuK04TLcde55XFGX2VCICr93Cn_20oMofOxhAn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901825"/>
            <a:ext cx="13620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Nd9GcSlNxSgKHkCafBdDp1l0RBViLxBJ4qTXRt9BaugK-rnPuLocJvL4rTVtW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2074863"/>
            <a:ext cx="2133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Nd9GcTTxraCF9dG2RuZJqVonFGBaoGkVzN_5k4WYW52nkDjyNY8b6GN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988" y="4329113"/>
            <a:ext cx="11652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Ško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713" y="2527300"/>
            <a:ext cx="12128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ANd9GcQwbl-rsdYHRT2K7xVZvkkgZiXHvcg6shQtBancSGRVMQV0hYo1EdbDP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338" y="4506913"/>
            <a:ext cx="273526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524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43608" y="381000"/>
            <a:ext cx="7200800"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400" dirty="0" smtClean="0">
                <a:solidFill>
                  <a:srgbClr val="D10074"/>
                </a:solidFill>
              </a:rPr>
              <a:t>捷克</a:t>
            </a:r>
            <a:r>
              <a:rPr lang="en-US" altLang="zh-CN" sz="3400" dirty="0" smtClean="0">
                <a:solidFill>
                  <a:srgbClr val="D10074"/>
                </a:solidFill>
              </a:rPr>
              <a:t>.</a:t>
            </a:r>
            <a:r>
              <a:rPr lang="zh-CN" altLang="en-US" sz="3400" dirty="0" smtClean="0">
                <a:solidFill>
                  <a:srgbClr val="D10074"/>
                </a:solidFill>
              </a:rPr>
              <a:t>布杰约维采</a:t>
            </a:r>
            <a:endParaRPr lang="cs-CZ" sz="3400" dirty="0">
              <a:solidFill>
                <a:srgbClr val="D10074"/>
              </a:solidFill>
            </a:endParaRPr>
          </a:p>
        </p:txBody>
      </p:sp>
      <p:cxnSp>
        <p:nvCxnSpPr>
          <p:cNvPr id="11" name="Přímá spojnice 10"/>
          <p:cNvCxnSpPr/>
          <p:nvPr/>
        </p:nvCxnSpPr>
        <p:spPr>
          <a:xfrm>
            <a:off x="1043608" y="908720"/>
            <a:ext cx="7200800"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Obdélník 2"/>
          <p:cNvSpPr>
            <a:spLocks noChangeArrowheads="1"/>
          </p:cNvSpPr>
          <p:nvPr/>
        </p:nvSpPr>
        <p:spPr bwMode="auto">
          <a:xfrm>
            <a:off x="439738" y="1797050"/>
            <a:ext cx="5975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 typeface="Arial" panose="020B0604020202020204" pitchFamily="34" charset="0"/>
              <a:buChar char="•"/>
            </a:pPr>
            <a:r>
              <a:rPr lang="zh-CN" altLang="en-US" dirty="0" smtClean="0">
                <a:solidFill>
                  <a:srgbClr val="717171"/>
                </a:solidFill>
                <a:latin typeface="Georgia" panose="02040502050405020303" pitchFamily="18" charset="0"/>
              </a:rPr>
              <a:t>南捷克州首府城市</a:t>
            </a:r>
            <a:endParaRPr lang="en-US" altLang="zh-CN" dirty="0" smtClean="0">
              <a:solidFill>
                <a:srgbClr val="717171"/>
              </a:solidFill>
              <a:latin typeface="Georgia" panose="02040502050405020303" pitchFamily="18" charset="0"/>
            </a:endParaRPr>
          </a:p>
          <a:p>
            <a:pPr eaLnBrk="1" hangingPunct="1">
              <a:spcBef>
                <a:spcPct val="0"/>
              </a:spcBef>
              <a:buClrTx/>
              <a:buSzTx/>
              <a:buFont typeface="Arial" panose="020B0604020202020204" pitchFamily="34" charset="0"/>
              <a:buChar char="•"/>
            </a:pPr>
            <a:r>
              <a:rPr lang="zh-CN" altLang="en-US" dirty="0" smtClean="0">
                <a:solidFill>
                  <a:srgbClr val="717171"/>
                </a:solidFill>
                <a:latin typeface="Georgia" panose="02040502050405020303" pitchFamily="18" charset="0"/>
              </a:rPr>
              <a:t>常住人口</a:t>
            </a:r>
            <a:r>
              <a:rPr lang="en-US" altLang="cs-CZ" dirty="0" smtClean="0">
                <a:solidFill>
                  <a:srgbClr val="717171"/>
                </a:solidFill>
                <a:latin typeface="Georgia" panose="02040502050405020303" pitchFamily="18" charset="0"/>
              </a:rPr>
              <a:t>100 000</a:t>
            </a:r>
            <a:endParaRPr lang="cs-CZ" altLang="cs-CZ" dirty="0">
              <a:solidFill>
                <a:srgbClr val="717171"/>
              </a:solidFill>
              <a:latin typeface="Georgia" panose="02040502050405020303" pitchFamily="18" charset="0"/>
            </a:endParaRPr>
          </a:p>
          <a:p>
            <a:pPr eaLnBrk="1" hangingPunct="1">
              <a:spcBef>
                <a:spcPct val="0"/>
              </a:spcBef>
              <a:buClrTx/>
              <a:buSzTx/>
              <a:buFont typeface="Arial" panose="020B0604020202020204" pitchFamily="34" charset="0"/>
              <a:buChar char="•"/>
            </a:pPr>
            <a:r>
              <a:rPr lang="zh-CN" altLang="en-US" dirty="0" smtClean="0">
                <a:solidFill>
                  <a:srgbClr val="717171"/>
                </a:solidFill>
                <a:latin typeface="Georgia" panose="02040502050405020303" pitchFamily="18" charset="0"/>
              </a:rPr>
              <a:t>建立于</a:t>
            </a:r>
            <a:r>
              <a:rPr lang="en-US" altLang="zh-CN" dirty="0" smtClean="0">
                <a:solidFill>
                  <a:srgbClr val="717171"/>
                </a:solidFill>
                <a:latin typeface="Georgia" panose="02040502050405020303" pitchFamily="18" charset="0"/>
              </a:rPr>
              <a:t>1265</a:t>
            </a:r>
            <a:r>
              <a:rPr lang="zh-CN" altLang="en-US" dirty="0" smtClean="0">
                <a:solidFill>
                  <a:srgbClr val="717171"/>
                </a:solidFill>
                <a:latin typeface="Georgia" panose="02040502050405020303" pitchFamily="18" charset="0"/>
              </a:rPr>
              <a:t>年</a:t>
            </a:r>
            <a:endParaRPr lang="cs-CZ" altLang="cs-CZ" dirty="0">
              <a:solidFill>
                <a:srgbClr val="717171"/>
              </a:solidFill>
              <a:latin typeface="Georgia" panose="02040502050405020303" pitchFamily="18" charset="0"/>
            </a:endParaRPr>
          </a:p>
        </p:txBody>
      </p:sp>
      <p:pic>
        <p:nvPicPr>
          <p:cNvPr id="24" name="Picture 10" descr="http://www.visitceskebudejovice.cz/img/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3212976"/>
            <a:ext cx="5679008" cy="339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Výsledek obrázku pro &amp;ccaron;eské bud&amp;ecaron;jo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262587"/>
            <a:ext cx="409098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descr="Výsledek obrázku pro znak českých budějovic"/>
          <p:cNvSpPr>
            <a:spLocks noChangeAspect="1" noChangeArrowheads="1"/>
          </p:cNvSpPr>
          <p:nvPr/>
        </p:nvSpPr>
        <p:spPr bwMode="auto">
          <a:xfrm>
            <a:off x="6804248" y="3933056"/>
            <a:ext cx="1584176" cy="15841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0" name="Picture 6" descr="Výsledek obrázku pro znak českých budějov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4293096"/>
            <a:ext cx="1292870" cy="146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37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71600" y="381000"/>
            <a:ext cx="7416824"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400" dirty="0" smtClean="0">
                <a:solidFill>
                  <a:srgbClr val="D10074"/>
                </a:solidFill>
              </a:rPr>
              <a:t>南波西米亚大学</a:t>
            </a:r>
            <a:endParaRPr lang="cs-CZ" sz="3400" dirty="0">
              <a:solidFill>
                <a:srgbClr val="D10074"/>
              </a:solidFill>
            </a:endParaRPr>
          </a:p>
        </p:txBody>
      </p:sp>
      <p:cxnSp>
        <p:nvCxnSpPr>
          <p:cNvPr id="11" name="Přímá spojnice 10"/>
          <p:cNvCxnSpPr/>
          <p:nvPr/>
        </p:nvCxnSpPr>
        <p:spPr>
          <a:xfrm>
            <a:off x="971600" y="908720"/>
            <a:ext cx="7416824"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Zástupný symbol pro obsah 8"/>
          <p:cNvSpPr txBox="1">
            <a:spLocks/>
          </p:cNvSpPr>
          <p:nvPr/>
        </p:nvSpPr>
        <p:spPr>
          <a:xfrm>
            <a:off x="683568" y="1196752"/>
            <a:ext cx="8278812" cy="5057899"/>
          </a:xfrm>
          <a:prstGeom prst="rect">
            <a:avLst/>
          </a:prstGeom>
        </p:spPr>
        <p:txBody>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SzPct val="75000"/>
              <a:defRPr/>
            </a:pPr>
            <a:endParaRPr lang="cs-CZ" dirty="0" smtClean="0"/>
          </a:p>
          <a:p>
            <a:pPr marL="514350" indent="-514350">
              <a:defRPr/>
            </a:pPr>
            <a:endParaRPr lang="cs-CZ" dirty="0" smtClean="0">
              <a:ea typeface="Calibri" pitchFamily="32" charset="0"/>
              <a:cs typeface="Times New Roman" pitchFamily="16" charset="0"/>
            </a:endParaRPr>
          </a:p>
          <a:p>
            <a:pPr marL="514350" indent="-514350">
              <a:buClr>
                <a:srgbClr val="909090"/>
              </a:buClr>
              <a:buFont typeface="Arial" pitchFamily="34" charset="0"/>
              <a:buChar char="•"/>
              <a:defRPr/>
            </a:pPr>
            <a:r>
              <a:rPr lang="zh-CN" altLang="en-US" dirty="0" smtClean="0">
                <a:solidFill>
                  <a:srgbClr val="717171"/>
                </a:solidFill>
                <a:latin typeface="Georgia" panose="02040502050405020303" pitchFamily="18" charset="0"/>
                <a:ea typeface="Calibri" pitchFamily="32" charset="0"/>
                <a:cs typeface="Times New Roman" pitchFamily="16" charset="0"/>
              </a:rPr>
              <a:t>成立于</a:t>
            </a:r>
            <a:r>
              <a:rPr lang="en-GB" dirty="0" smtClean="0">
                <a:solidFill>
                  <a:srgbClr val="717171"/>
                </a:solidFill>
                <a:latin typeface="Georgia" panose="02040502050405020303" pitchFamily="18" charset="0"/>
                <a:ea typeface="Calibri" pitchFamily="32" charset="0"/>
                <a:cs typeface="Times New Roman" pitchFamily="16" charset="0"/>
              </a:rPr>
              <a:t>1991</a:t>
            </a:r>
            <a:r>
              <a:rPr lang="zh-CN" altLang="en-US" dirty="0" smtClean="0">
                <a:solidFill>
                  <a:srgbClr val="717171"/>
                </a:solidFill>
                <a:latin typeface="Georgia" panose="02040502050405020303" pitchFamily="18" charset="0"/>
                <a:ea typeface="Calibri" pitchFamily="32" charset="0"/>
                <a:cs typeface="Times New Roman" pitchFamily="16" charset="0"/>
              </a:rPr>
              <a:t>年</a:t>
            </a:r>
            <a:endParaRPr lang="cs-CZ" dirty="0" smtClean="0">
              <a:solidFill>
                <a:srgbClr val="717171"/>
              </a:solidFill>
              <a:latin typeface="Georgia" panose="02040502050405020303" pitchFamily="18" charset="0"/>
              <a:ea typeface="Calibri" pitchFamily="32" charset="0"/>
              <a:cs typeface="Times New Roman" pitchFamily="16" charset="0"/>
            </a:endParaRPr>
          </a:p>
          <a:p>
            <a:pPr marL="514350" indent="-514350">
              <a:buClr>
                <a:srgbClr val="909090"/>
              </a:buClr>
              <a:buFont typeface="Arial" pitchFamily="34" charset="0"/>
              <a:buChar char="•"/>
              <a:defRPr/>
            </a:pPr>
            <a:r>
              <a:rPr lang="en-US" altLang="zh-CN" dirty="0" smtClean="0">
                <a:solidFill>
                  <a:srgbClr val="717171"/>
                </a:solidFill>
                <a:latin typeface="Georgia" panose="02040502050405020303" pitchFamily="18" charset="0"/>
                <a:ea typeface="Calibri" pitchFamily="32" charset="0"/>
                <a:cs typeface="Calibri" pitchFamily="32" charset="0"/>
              </a:rPr>
              <a:t>8</a:t>
            </a:r>
            <a:r>
              <a:rPr lang="zh-CN" altLang="en-US" dirty="0" smtClean="0">
                <a:solidFill>
                  <a:srgbClr val="717171"/>
                </a:solidFill>
                <a:latin typeface="Georgia" panose="02040502050405020303" pitchFamily="18" charset="0"/>
                <a:ea typeface="Calibri" pitchFamily="32" charset="0"/>
                <a:cs typeface="Calibri" pitchFamily="32" charset="0"/>
              </a:rPr>
              <a:t>个学院</a:t>
            </a:r>
            <a:endParaRPr lang="en-US" altLang="zh-CN" dirty="0" smtClean="0">
              <a:solidFill>
                <a:srgbClr val="717171"/>
              </a:solidFill>
              <a:latin typeface="Georgia" panose="02040502050405020303" pitchFamily="18" charset="0"/>
              <a:ea typeface="Calibri" pitchFamily="32" charset="0"/>
              <a:cs typeface="Calibri" pitchFamily="32" charset="0"/>
            </a:endParaRPr>
          </a:p>
          <a:p>
            <a:pPr marL="514350" indent="-514350">
              <a:buClr>
                <a:srgbClr val="909090"/>
              </a:buClr>
              <a:buFont typeface="Arial" pitchFamily="34" charset="0"/>
              <a:buChar char="•"/>
              <a:defRPr/>
            </a:pPr>
            <a:r>
              <a:rPr lang="en-GB" dirty="0" smtClean="0">
                <a:solidFill>
                  <a:srgbClr val="717171"/>
                </a:solidFill>
                <a:latin typeface="Georgia" panose="02040502050405020303" pitchFamily="18" charset="0"/>
                <a:ea typeface="Calibri" pitchFamily="32" charset="0"/>
                <a:cs typeface="Calibri" pitchFamily="32" charset="0"/>
              </a:rPr>
              <a:t>220 </a:t>
            </a:r>
            <a:r>
              <a:rPr lang="zh-CN" altLang="en-US" dirty="0" smtClean="0">
                <a:solidFill>
                  <a:srgbClr val="717171"/>
                </a:solidFill>
                <a:latin typeface="Georgia" panose="02040502050405020303" pitchFamily="18" charset="0"/>
                <a:cs typeface="Times New Roman" pitchFamily="16" charset="0"/>
              </a:rPr>
              <a:t>个专业</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en-GB" dirty="0" smtClean="0">
                <a:solidFill>
                  <a:srgbClr val="717171"/>
                </a:solidFill>
                <a:latin typeface="Georgia" panose="02040502050405020303" pitchFamily="18" charset="0"/>
                <a:ea typeface="Calibri" pitchFamily="32" charset="0"/>
                <a:cs typeface="Calibri" pitchFamily="32" charset="0"/>
              </a:rPr>
              <a:t>1</a:t>
            </a:r>
            <a:r>
              <a:rPr lang="cs-CZ" dirty="0" smtClean="0">
                <a:solidFill>
                  <a:srgbClr val="717171"/>
                </a:solidFill>
                <a:latin typeface="Georgia" panose="02040502050405020303" pitchFamily="18" charset="0"/>
                <a:ea typeface="Calibri" pitchFamily="32" charset="0"/>
                <a:cs typeface="Calibri" pitchFamily="32" charset="0"/>
              </a:rPr>
              <a:t>2</a:t>
            </a:r>
            <a:r>
              <a:rPr lang="en-GB" dirty="0" smtClean="0">
                <a:solidFill>
                  <a:srgbClr val="717171"/>
                </a:solidFill>
                <a:latin typeface="Georgia" panose="02040502050405020303" pitchFamily="18" charset="0"/>
                <a:ea typeface="Calibri" pitchFamily="32" charset="0"/>
                <a:cs typeface="Calibri" pitchFamily="32" charset="0"/>
              </a:rPr>
              <a:t> 000 </a:t>
            </a:r>
            <a:r>
              <a:rPr lang="zh-CN" altLang="en-US" dirty="0" smtClean="0">
                <a:solidFill>
                  <a:srgbClr val="717171"/>
                </a:solidFill>
                <a:latin typeface="Georgia" panose="02040502050405020303" pitchFamily="18" charset="0"/>
                <a:ea typeface="Calibri" pitchFamily="32" charset="0"/>
                <a:cs typeface="Calibri" pitchFamily="32" charset="0"/>
              </a:rPr>
              <a:t>名学生</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en-GB" dirty="0" smtClean="0">
                <a:solidFill>
                  <a:srgbClr val="717171"/>
                </a:solidFill>
                <a:latin typeface="Georgia" panose="02040502050405020303" pitchFamily="18" charset="0"/>
                <a:ea typeface="Calibri" pitchFamily="32" charset="0"/>
                <a:cs typeface="Calibri" pitchFamily="32" charset="0"/>
              </a:rPr>
              <a:t>1 800 </a:t>
            </a:r>
            <a:r>
              <a:rPr lang="zh-CN" altLang="en-US" dirty="0" smtClean="0">
                <a:solidFill>
                  <a:srgbClr val="717171"/>
                </a:solidFill>
                <a:latin typeface="Georgia" panose="02040502050405020303" pitchFamily="18" charset="0"/>
                <a:cs typeface="Times New Roman" pitchFamily="16" charset="0"/>
              </a:rPr>
              <a:t>名在职员工</a:t>
            </a:r>
            <a:endParaRPr lang="cs-CZ" dirty="0" smtClean="0">
              <a:solidFill>
                <a:srgbClr val="717171"/>
              </a:solidFill>
              <a:latin typeface="Georgia" panose="02040502050405020303" pitchFamily="18" charset="0"/>
              <a:cs typeface="Times New Roman" pitchFamily="16" charset="0"/>
            </a:endParaRPr>
          </a:p>
          <a:p>
            <a:pPr marL="514350" indent="-514350">
              <a:buClr>
                <a:srgbClr val="909090"/>
              </a:buClr>
              <a:buFont typeface="Arial" pitchFamily="34" charset="0"/>
              <a:buChar char="•"/>
              <a:defRPr/>
            </a:pPr>
            <a:r>
              <a:rPr lang="cs-CZ" dirty="0" smtClean="0">
                <a:solidFill>
                  <a:srgbClr val="717171"/>
                </a:solidFill>
                <a:latin typeface="Georgia" panose="02040502050405020303" pitchFamily="18" charset="0"/>
                <a:cs typeface="Times New Roman" pitchFamily="16" charset="0"/>
              </a:rPr>
              <a:t>300 </a:t>
            </a:r>
            <a:r>
              <a:rPr lang="zh-CN" altLang="en-US" dirty="0" smtClean="0">
                <a:solidFill>
                  <a:srgbClr val="717171"/>
                </a:solidFill>
                <a:latin typeface="Georgia" panose="02040502050405020303" pitchFamily="18" charset="0"/>
                <a:cs typeface="Times New Roman" pitchFamily="16" charset="0"/>
              </a:rPr>
              <a:t>名留学生</a:t>
            </a:r>
            <a:r>
              <a:rPr lang="cs-CZ" dirty="0" smtClean="0">
                <a:solidFill>
                  <a:srgbClr val="717171"/>
                </a:solidFill>
                <a:latin typeface="Georgia" panose="02040502050405020303" pitchFamily="18" charset="0"/>
                <a:cs typeface="Times New Roman" pitchFamily="16" charset="0"/>
              </a:rPr>
              <a:t>/</a:t>
            </a:r>
            <a:r>
              <a:rPr lang="zh-CN" altLang="en-US" dirty="0" smtClean="0">
                <a:solidFill>
                  <a:srgbClr val="717171"/>
                </a:solidFill>
                <a:latin typeface="Georgia" panose="02040502050405020303" pitchFamily="18" charset="0"/>
                <a:cs typeface="Times New Roman" pitchFamily="16" charset="0"/>
              </a:rPr>
              <a:t>学年</a:t>
            </a:r>
            <a:endParaRPr lang="en-US" altLang="zh-CN" dirty="0" smtClean="0">
              <a:solidFill>
                <a:srgbClr val="717171"/>
              </a:solidFill>
              <a:latin typeface="Georgia" panose="02040502050405020303" pitchFamily="18" charset="0"/>
              <a:cs typeface="Times New Roman" pitchFamily="16" charset="0"/>
            </a:endParaRPr>
          </a:p>
          <a:p>
            <a:pPr marL="514350" lvl="2" indent="-514350">
              <a:buClr>
                <a:srgbClr val="909090"/>
              </a:buClr>
              <a:buFont typeface="Arial" pitchFamily="34" charset="0"/>
              <a:buChar char="•"/>
              <a:defRPr/>
            </a:pPr>
            <a:r>
              <a:rPr lang="zh-CN" altLang="en-US" dirty="0">
                <a:solidFill>
                  <a:schemeClr val="tx1"/>
                </a:solidFill>
                <a:latin typeface="Georgia" panose="02040502050405020303" pitchFamily="18" charset="0"/>
                <a:ea typeface="Calibri" pitchFamily="32" charset="0"/>
                <a:cs typeface="Times New Roman" pitchFamily="16" charset="0"/>
              </a:rPr>
              <a:t>捷克著名大学，位于高等学府排名的前列。</a:t>
            </a:r>
            <a:r>
              <a:rPr lang="en-US" altLang="zh-CN" dirty="0">
                <a:solidFill>
                  <a:schemeClr val="tx1"/>
                </a:solidFill>
                <a:latin typeface="Georgia" panose="02040502050405020303" pitchFamily="18" charset="0"/>
                <a:ea typeface="Calibri" pitchFamily="32" charset="0"/>
                <a:cs typeface="Times New Roman" pitchFamily="16" charset="0"/>
              </a:rPr>
              <a:t>							</a:t>
            </a:r>
            <a:r>
              <a:rPr lang="en-US" altLang="zh-CN" dirty="0" smtClean="0">
                <a:solidFill>
                  <a:schemeClr val="tx1"/>
                </a:solidFill>
                <a:latin typeface="Georgia" panose="02040502050405020303" pitchFamily="18" charset="0"/>
                <a:ea typeface="Calibri" pitchFamily="32" charset="0"/>
                <a:cs typeface="Times New Roman" pitchFamily="16" charset="0"/>
              </a:rPr>
              <a:t>                                                </a:t>
            </a:r>
            <a:r>
              <a:rPr lang="zh-CN" altLang="en-US" dirty="0" smtClean="0">
                <a:solidFill>
                  <a:schemeClr val="tx1"/>
                </a:solidFill>
                <a:latin typeface="Georgia" panose="02040502050405020303" pitchFamily="18" charset="0"/>
                <a:ea typeface="Calibri" pitchFamily="32" charset="0"/>
                <a:cs typeface="Times New Roman" pitchFamily="16" charset="0"/>
              </a:rPr>
              <a:t>更多信息</a:t>
            </a:r>
            <a:endParaRPr lang="en-US" altLang="zh-CN" dirty="0" smtClean="0">
              <a:solidFill>
                <a:srgbClr val="717171"/>
              </a:solidFill>
              <a:latin typeface="Georgia" panose="02040502050405020303" pitchFamily="18" charset="0"/>
              <a:cs typeface="Times New Roman" pitchFamily="16" charset="0"/>
            </a:endParaRPr>
          </a:p>
          <a:p>
            <a:pPr marL="2984500" lvl="8" indent="-514350">
              <a:buFont typeface="Arial" pitchFamily="34" charset="0"/>
              <a:buChar char="•"/>
              <a:defRPr/>
            </a:pPr>
            <a:endParaRPr lang="cs-CZ" sz="1800" dirty="0">
              <a:solidFill>
                <a:schemeClr val="tx1"/>
              </a:solidFill>
              <a:latin typeface="Georgia" panose="02040502050405020303" pitchFamily="18" charset="0"/>
              <a:ea typeface="Calibri" pitchFamily="32" charset="0"/>
              <a:cs typeface="Times New Roman" pitchFamily="16" charset="0"/>
            </a:endParaRPr>
          </a:p>
          <a:p>
            <a:pPr marL="514350" indent="-514350">
              <a:buFont typeface="Arial" pitchFamily="34" charset="0"/>
              <a:buChar char="•"/>
              <a:defRPr/>
            </a:pPr>
            <a:endParaRPr lang="en-GB" dirty="0" smtClean="0">
              <a:cs typeface="Times New Roman" pitchFamily="16" charset="0"/>
            </a:endParaRPr>
          </a:p>
          <a:p>
            <a:pPr marL="0" indent="0">
              <a:buSzPct val="75000"/>
              <a:buFont typeface="Arial" charset="0"/>
              <a:buChar char="•"/>
              <a:defRPr/>
            </a:pPr>
            <a:endParaRPr lang="en-GB" dirty="0" smtClean="0">
              <a:cs typeface="Times New Roman" pitchFamily="16"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l="14140"/>
          <a:stretch>
            <a:fillRect/>
          </a:stretch>
        </p:blipFill>
        <p:spPr bwMode="auto">
          <a:xfrm>
            <a:off x="4524375" y="1295400"/>
            <a:ext cx="3584575" cy="2779713"/>
          </a:xfrm>
          <a:prstGeom prst="rect">
            <a:avLst/>
          </a:prstGeom>
          <a:noFill/>
          <a:ln w="3168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46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99592" y="381000"/>
            <a:ext cx="7344816" cy="373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dirty="0" smtClean="0">
                <a:solidFill>
                  <a:srgbClr val="D10074"/>
                </a:solidFill>
              </a:rPr>
              <a:t>大学校园</a:t>
            </a:r>
            <a:endParaRPr lang="cs-CZ" sz="3600" dirty="0">
              <a:solidFill>
                <a:srgbClr val="D10074"/>
              </a:solidFill>
            </a:endParaRPr>
          </a:p>
        </p:txBody>
      </p:sp>
      <p:cxnSp>
        <p:nvCxnSpPr>
          <p:cNvPr id="11" name="Přímá spojnice 10"/>
          <p:cNvCxnSpPr/>
          <p:nvPr/>
        </p:nvCxnSpPr>
        <p:spPr>
          <a:xfrm>
            <a:off x="755576" y="908720"/>
            <a:ext cx="7488832" cy="0"/>
          </a:xfrm>
          <a:prstGeom prst="line">
            <a:avLst/>
          </a:prstGeom>
          <a:ln w="53975">
            <a:gradFill flip="none" rotWithShape="1">
              <a:gsLst>
                <a:gs pos="100000">
                  <a:srgbClr val="C0339B">
                    <a:alpha val="34000"/>
                  </a:srgbClr>
                </a:gs>
                <a:gs pos="15000">
                  <a:schemeClr val="bg1">
                    <a:lumMod val="65000"/>
                  </a:schemeClr>
                </a:gs>
                <a:gs pos="100000">
                  <a:srgbClr val="C42E9D"/>
                </a:gs>
                <a:gs pos="100000">
                  <a:schemeClr val="bg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07504" y="1340768"/>
            <a:ext cx="8686800" cy="830997"/>
          </a:xfrm>
          <a:prstGeom prst="rect">
            <a:avLst/>
          </a:prstGeom>
        </p:spPr>
        <p:txBody>
          <a:bodyPr>
            <a:spAutoFit/>
          </a:bodyPr>
          <a:lstStyle/>
          <a:p>
            <a:pPr marL="342900" indent="-342900" eaLnBrk="1" hangingPunct="1">
              <a:buFont typeface="Arial" panose="020B0604020202020204" pitchFamily="34" charset="0"/>
              <a:buChar char="•"/>
              <a:defRPr/>
            </a:pPr>
            <a:r>
              <a:rPr lang="zh-CN" altLang="en-US" sz="2400" dirty="0" smtClean="0">
                <a:solidFill>
                  <a:srgbClr val="717171"/>
                </a:solidFill>
                <a:latin typeface="Georgia" panose="02040502050405020303" pitchFamily="18" charset="0"/>
              </a:rPr>
              <a:t>大学校园曲径通幽，临近城市公园。</a:t>
            </a:r>
            <a:endParaRPr lang="en-US" altLang="zh-CN" sz="2400" dirty="0" smtClean="0">
              <a:solidFill>
                <a:srgbClr val="717171"/>
              </a:solidFill>
              <a:latin typeface="Georgia" panose="02040502050405020303" pitchFamily="18" charset="0"/>
            </a:endParaRPr>
          </a:p>
          <a:p>
            <a:pPr marL="342900" indent="-342900">
              <a:buFont typeface="Arial" panose="020B0604020202020204" pitchFamily="34" charset="0"/>
              <a:buChar char="•"/>
              <a:defRPr/>
            </a:pPr>
            <a:r>
              <a:rPr lang="zh-CN" altLang="en-US" sz="2400" dirty="0">
                <a:solidFill>
                  <a:srgbClr val="717171"/>
                </a:solidFill>
                <a:latin typeface="Georgia" panose="02040502050405020303" pitchFamily="18" charset="0"/>
              </a:rPr>
              <a:t>现代化的图书馆，宿舍楼，食堂，体育设施</a:t>
            </a:r>
            <a:endParaRPr lang="en-US" altLang="zh-CN" sz="2400" dirty="0" smtClean="0">
              <a:solidFill>
                <a:srgbClr val="717171"/>
              </a:solidFill>
              <a:latin typeface="Georgia" panose="02040502050405020303" pitchFamily="18" charset="0"/>
            </a:endParaRPr>
          </a:p>
        </p:txBody>
      </p:sp>
      <p:pic>
        <p:nvPicPr>
          <p:cNvPr id="15" name="Picture 6" descr="Z:\Fotky\01 Fotobanka 2013\Fotografové\Libor Sváček\Sváček fotky 8-2013\JPG\4_1920_bodu\2013_08_03_083354_8126_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2890838"/>
            <a:ext cx="53546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550" y="2860675"/>
            <a:ext cx="26527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251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1668</Words>
  <Application>Microsoft Office PowerPoint</Application>
  <PresentationFormat>Předvádění na obrazovce (4:3)</PresentationFormat>
  <Paragraphs>192</Paragraphs>
  <Slides>24</Slides>
  <Notes>15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24</vt:i4>
      </vt:variant>
    </vt:vector>
  </HeadingPairs>
  <TitlesOfParts>
    <vt:vector size="31" baseType="lpstr">
      <vt:lpstr>宋体</vt:lpstr>
      <vt:lpstr>Arial</vt:lpstr>
      <vt:lpstr>Calibri</vt:lpstr>
      <vt:lpstr>Georgia</vt:lpstr>
      <vt:lpstr>Symbol</vt:lpstr>
      <vt:lpstr>Times New Roman</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Gabriela Mikešová</dc:creator>
  <cp:lastModifiedBy>Šulista Marek PhDr. Ph.D.</cp:lastModifiedBy>
  <cp:revision>32</cp:revision>
  <dcterms:created xsi:type="dcterms:W3CDTF">2013-03-07T13:03:11Z</dcterms:created>
  <dcterms:modified xsi:type="dcterms:W3CDTF">2017-10-30T07:43:24Z</dcterms:modified>
</cp:coreProperties>
</file>